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9" r:id="rId4"/>
    <p:sldId id="278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75" r:id="rId16"/>
    <p:sldId id="277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0" autoAdjust="0"/>
    <p:restoredTop sz="89744" autoAdjust="0"/>
  </p:normalViewPr>
  <p:slideViewPr>
    <p:cSldViewPr>
      <p:cViewPr>
        <p:scale>
          <a:sx n="50" d="100"/>
          <a:sy n="50" d="100"/>
        </p:scale>
        <p:origin x="-234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Presupuesto</a:t>
            </a:r>
            <a:r>
              <a:rPr lang="en-US" baseline="0"/>
              <a:t> en M€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PPTO</c:v>
                </c:pt>
              </c:strCache>
            </c:strRef>
          </c:tx>
          <c:invertIfNegative val="0"/>
          <c:cat>
            <c:strRef>
              <c:f>Hoja1!$B$4:$B$11</c:f>
              <c:strCache>
                <c:ptCount val="8"/>
                <c:pt idx="0">
                  <c:v>FP1</c:v>
                </c:pt>
                <c:pt idx="1">
                  <c:v>FP2</c:v>
                </c:pt>
                <c:pt idx="2">
                  <c:v>FP3</c:v>
                </c:pt>
                <c:pt idx="3">
                  <c:v>FP4</c:v>
                </c:pt>
                <c:pt idx="4">
                  <c:v>FP5</c:v>
                </c:pt>
                <c:pt idx="5">
                  <c:v>FP6</c:v>
                </c:pt>
                <c:pt idx="6">
                  <c:v>FP7</c:v>
                </c:pt>
                <c:pt idx="7">
                  <c:v>H2020*</c:v>
                </c:pt>
              </c:strCache>
            </c:strRef>
          </c:cat>
          <c:val>
            <c:numRef>
              <c:f>Hoja1!$C$4:$C$11</c:f>
              <c:numCache>
                <c:formatCode>#,##0</c:formatCode>
                <c:ptCount val="8"/>
                <c:pt idx="0">
                  <c:v>3300</c:v>
                </c:pt>
                <c:pt idx="1">
                  <c:v>5400</c:v>
                </c:pt>
                <c:pt idx="2">
                  <c:v>6600</c:v>
                </c:pt>
                <c:pt idx="3">
                  <c:v>13100</c:v>
                </c:pt>
                <c:pt idx="4">
                  <c:v>15000</c:v>
                </c:pt>
                <c:pt idx="5">
                  <c:v>17500</c:v>
                </c:pt>
                <c:pt idx="6">
                  <c:v>54000</c:v>
                </c:pt>
                <c:pt idx="7">
                  <c:v>70200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924992"/>
        <c:axId val="130749952"/>
        <c:axId val="0"/>
      </c:bar3DChart>
      <c:catAx>
        <c:axId val="12192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49952"/>
        <c:crosses val="autoZero"/>
        <c:auto val="1"/>
        <c:lblAlgn val="ctr"/>
        <c:lblOffset val="100"/>
        <c:noMultiLvlLbl val="0"/>
      </c:catAx>
      <c:valAx>
        <c:axId val="130749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1924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2D6EF-1AF8-4035-B935-BA7DA5E2ADE9}" type="doc">
      <dgm:prSet loTypeId="urn:microsoft.com/office/officeart/2005/8/layout/radial6" loCatId="cycle" qsTypeId="urn:microsoft.com/office/officeart/2005/8/quickstyle/3d4" qsCatId="3D" csTypeId="urn:microsoft.com/office/officeart/2005/8/colors/accent2_1" csCatId="accent2" phldr="1"/>
      <dgm:spPr/>
    </dgm:pt>
    <dgm:pt modelId="{F3C77830-F37F-4CCA-B13F-4C10528AB994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</a:rPr>
            <a:t>Objetivos</a:t>
          </a:r>
          <a:endParaRPr lang="es-ES" sz="1200" b="1" dirty="0">
            <a:latin typeface="+mn-lt"/>
          </a:endParaRPr>
        </a:p>
      </dgm:t>
    </dgm:pt>
    <dgm:pt modelId="{D510DDD6-E936-4EFA-8866-D7CD7D9FDB24}" type="parTrans" cxnId="{3B7AF1AF-150A-4F04-8D0F-3569ACE9976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E62C29B-0957-4DE1-9F29-9C8CFA3DEA0F}" type="sibTrans" cxnId="{3B7AF1AF-150A-4F04-8D0F-3569ACE9976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07CCCB-C585-427C-B225-7B837D4FEE01}">
      <dgm:prSet phldrT="[Texto]" custT="1"/>
      <dgm:spPr/>
      <dgm:t>
        <a:bodyPr/>
        <a:lstStyle/>
        <a:p>
          <a:r>
            <a:rPr lang="es-ES" sz="1200" b="1" dirty="0" smtClean="0">
              <a:latin typeface="+mn-lt"/>
            </a:rPr>
            <a:t>Coordinar</a:t>
          </a:r>
          <a:endParaRPr lang="es-ES" sz="1200" b="1" dirty="0">
            <a:latin typeface="+mn-lt"/>
          </a:endParaRPr>
        </a:p>
      </dgm:t>
    </dgm:pt>
    <dgm:pt modelId="{FEE9B7CC-C2DB-454C-AA31-0DF6DA46BB61}" type="parTrans" cxnId="{413BCD9B-9129-4348-92CF-33EE75F2B3E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93150D4-A53F-40D0-B051-3B0EE7324995}" type="sibTrans" cxnId="{413BCD9B-9129-4348-92CF-33EE75F2B3E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E245D7-C591-4AA4-8D51-E528C3B58311}">
      <dgm:prSet phldrT="[Texto]" custT="1"/>
      <dgm:spPr/>
      <dgm:t>
        <a:bodyPr/>
        <a:lstStyle/>
        <a:p>
          <a:r>
            <a:rPr lang="es-ES" sz="1200" b="1" dirty="0" smtClean="0">
              <a:latin typeface="+mn-lt"/>
            </a:rPr>
            <a:t>Representar y Defender los intereses españoles</a:t>
          </a:r>
        </a:p>
      </dgm:t>
    </dgm:pt>
    <dgm:pt modelId="{24BA6030-7FE5-4FF9-89B8-1EEDCA4BCD76}" type="parTrans" cxnId="{83DA0359-30E6-43B0-A5ED-0C478E78C2C8}">
      <dgm:prSet/>
      <dgm:spPr/>
      <dgm:t>
        <a:bodyPr/>
        <a:lstStyle/>
        <a:p>
          <a:endParaRPr lang="es-ES" sz="1200"/>
        </a:p>
      </dgm:t>
    </dgm:pt>
    <dgm:pt modelId="{79620B74-7BF3-4142-9EC9-3393B1CDFD4D}" type="sibTrans" cxnId="{83DA0359-30E6-43B0-A5ED-0C478E78C2C8}">
      <dgm:prSet/>
      <dgm:spPr/>
      <dgm:t>
        <a:bodyPr/>
        <a:lstStyle/>
        <a:p>
          <a:endParaRPr lang="es-ES" sz="1200"/>
        </a:p>
      </dgm:t>
    </dgm:pt>
    <dgm:pt modelId="{B2B3CABF-2A1C-4406-994A-D87CB2B0C9C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+mn-lt"/>
            </a:rPr>
            <a:t>Representante Nacional</a:t>
          </a: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3E787E35-6524-423A-A765-ECC8BC774C30}" type="parTrans" cxnId="{D8FB1731-31B4-48F9-877B-50F28AB66CFD}">
      <dgm:prSet/>
      <dgm:spPr/>
      <dgm:t>
        <a:bodyPr/>
        <a:lstStyle/>
        <a:p>
          <a:endParaRPr lang="es-ES" sz="1200"/>
        </a:p>
      </dgm:t>
    </dgm:pt>
    <dgm:pt modelId="{0866AFB7-8C27-44E9-8F9C-2698569F798A}" type="sibTrans" cxnId="{D8FB1731-31B4-48F9-877B-50F28AB66CFD}">
      <dgm:prSet/>
      <dgm:spPr/>
      <dgm:t>
        <a:bodyPr/>
        <a:lstStyle/>
        <a:p>
          <a:endParaRPr lang="es-ES" sz="1200"/>
        </a:p>
      </dgm:t>
    </dgm:pt>
    <dgm:pt modelId="{AF8C4647-A23C-43B8-A65E-2DBA10F354D0}" type="pres">
      <dgm:prSet presAssocID="{96C2D6EF-1AF8-4035-B935-BA7DA5E2AD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CEC4A2-E61A-42D6-B413-3EFA200F86E8}" type="pres">
      <dgm:prSet presAssocID="{B2B3CABF-2A1C-4406-994A-D87CB2B0C9C3}" presName="centerShape" presStyleLbl="node0" presStyleIdx="0" presStyleCnt="1" custScaleX="128290"/>
      <dgm:spPr/>
      <dgm:t>
        <a:bodyPr/>
        <a:lstStyle/>
        <a:p>
          <a:endParaRPr lang="es-ES"/>
        </a:p>
      </dgm:t>
    </dgm:pt>
    <dgm:pt modelId="{B637E888-CF0D-42C7-B8EE-EED3F25B776A}" type="pres">
      <dgm:prSet presAssocID="{02E245D7-C591-4AA4-8D51-E528C3B58311}" presName="node" presStyleLbl="node1" presStyleIdx="0" presStyleCnt="3" custScaleX="178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7261C-BF54-436B-9FC7-A586F152F855}" type="pres">
      <dgm:prSet presAssocID="{02E245D7-C591-4AA4-8D51-E528C3B58311}" presName="dummy" presStyleCnt="0"/>
      <dgm:spPr/>
    </dgm:pt>
    <dgm:pt modelId="{346A85F5-471D-41BC-9A14-9BFF54117DB2}" type="pres">
      <dgm:prSet presAssocID="{79620B74-7BF3-4142-9EC9-3393B1CDFD4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EBA7B16-5AD7-448F-AE8F-B3A7D6111964}" type="pres">
      <dgm:prSet presAssocID="{F3C77830-F37F-4CCA-B13F-4C10528AB994}" presName="node" presStyleLbl="node1" presStyleIdx="1" presStyleCnt="3" custScaleX="140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E2E1C-7AAA-46B2-934E-D3FFE6E1A24D}" type="pres">
      <dgm:prSet presAssocID="{F3C77830-F37F-4CCA-B13F-4C10528AB994}" presName="dummy" presStyleCnt="0"/>
      <dgm:spPr/>
    </dgm:pt>
    <dgm:pt modelId="{41716A7B-C2D6-4F4E-AFF4-84A31A73B0FC}" type="pres">
      <dgm:prSet presAssocID="{FE62C29B-0957-4DE1-9F29-9C8CFA3DEA0F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7B92EC6-B187-442F-9C22-2F7A44C908C0}" type="pres">
      <dgm:prSet presAssocID="{E307CCCB-C585-427C-B225-7B837D4FEE01}" presName="node" presStyleLbl="node1" presStyleIdx="2" presStyleCnt="3" custScaleX="124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7C987-88AA-421C-89A0-627DB266304B}" type="pres">
      <dgm:prSet presAssocID="{E307CCCB-C585-427C-B225-7B837D4FEE01}" presName="dummy" presStyleCnt="0"/>
      <dgm:spPr/>
    </dgm:pt>
    <dgm:pt modelId="{813C0D1C-D940-4814-B9E1-FBA18A3B6A5F}" type="pres">
      <dgm:prSet presAssocID="{093150D4-A53F-40D0-B051-3B0EE7324995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DABEAB0C-8335-430C-B897-2E18B6D6F2FB}" type="presOf" srcId="{F3C77830-F37F-4CCA-B13F-4C10528AB994}" destId="{DEBA7B16-5AD7-448F-AE8F-B3A7D6111964}" srcOrd="0" destOrd="0" presId="urn:microsoft.com/office/officeart/2005/8/layout/radial6"/>
    <dgm:cxn modelId="{2EE18764-C620-4462-89A6-9EC22DCC528C}" type="presOf" srcId="{B2B3CABF-2A1C-4406-994A-D87CB2B0C9C3}" destId="{93CEC4A2-E61A-42D6-B413-3EFA200F86E8}" srcOrd="0" destOrd="0" presId="urn:microsoft.com/office/officeart/2005/8/layout/radial6"/>
    <dgm:cxn modelId="{0CDCC192-3676-4559-BE11-AEC6653B8BF8}" type="presOf" srcId="{E307CCCB-C585-427C-B225-7B837D4FEE01}" destId="{17B92EC6-B187-442F-9C22-2F7A44C908C0}" srcOrd="0" destOrd="0" presId="urn:microsoft.com/office/officeart/2005/8/layout/radial6"/>
    <dgm:cxn modelId="{413BCD9B-9129-4348-92CF-33EE75F2B3EA}" srcId="{B2B3CABF-2A1C-4406-994A-D87CB2B0C9C3}" destId="{E307CCCB-C585-427C-B225-7B837D4FEE01}" srcOrd="2" destOrd="0" parTransId="{FEE9B7CC-C2DB-454C-AA31-0DF6DA46BB61}" sibTransId="{093150D4-A53F-40D0-B051-3B0EE7324995}"/>
    <dgm:cxn modelId="{3B7AF1AF-150A-4F04-8D0F-3569ACE9976C}" srcId="{B2B3CABF-2A1C-4406-994A-D87CB2B0C9C3}" destId="{F3C77830-F37F-4CCA-B13F-4C10528AB994}" srcOrd="1" destOrd="0" parTransId="{D510DDD6-E936-4EFA-8866-D7CD7D9FDB24}" sibTransId="{FE62C29B-0957-4DE1-9F29-9C8CFA3DEA0F}"/>
    <dgm:cxn modelId="{D58E218D-1345-4E0F-ACFD-76A4A05F49F3}" type="presOf" srcId="{02E245D7-C591-4AA4-8D51-E528C3B58311}" destId="{B637E888-CF0D-42C7-B8EE-EED3F25B776A}" srcOrd="0" destOrd="0" presId="urn:microsoft.com/office/officeart/2005/8/layout/radial6"/>
    <dgm:cxn modelId="{D93860CE-2657-411F-9576-78C269D3838A}" type="presOf" srcId="{093150D4-A53F-40D0-B051-3B0EE7324995}" destId="{813C0D1C-D940-4814-B9E1-FBA18A3B6A5F}" srcOrd="0" destOrd="0" presId="urn:microsoft.com/office/officeart/2005/8/layout/radial6"/>
    <dgm:cxn modelId="{C491DD7A-9ABC-4EB3-9CE4-15861CA822BE}" type="presOf" srcId="{96C2D6EF-1AF8-4035-B935-BA7DA5E2ADE9}" destId="{AF8C4647-A23C-43B8-A65E-2DBA10F354D0}" srcOrd="0" destOrd="0" presId="urn:microsoft.com/office/officeart/2005/8/layout/radial6"/>
    <dgm:cxn modelId="{83DA0359-30E6-43B0-A5ED-0C478E78C2C8}" srcId="{B2B3CABF-2A1C-4406-994A-D87CB2B0C9C3}" destId="{02E245D7-C591-4AA4-8D51-E528C3B58311}" srcOrd="0" destOrd="0" parTransId="{24BA6030-7FE5-4FF9-89B8-1EEDCA4BCD76}" sibTransId="{79620B74-7BF3-4142-9EC9-3393B1CDFD4D}"/>
    <dgm:cxn modelId="{D8FB1731-31B4-48F9-877B-50F28AB66CFD}" srcId="{96C2D6EF-1AF8-4035-B935-BA7DA5E2ADE9}" destId="{B2B3CABF-2A1C-4406-994A-D87CB2B0C9C3}" srcOrd="0" destOrd="0" parTransId="{3E787E35-6524-423A-A765-ECC8BC774C30}" sibTransId="{0866AFB7-8C27-44E9-8F9C-2698569F798A}"/>
    <dgm:cxn modelId="{311FBACD-264F-49C7-86BE-DAD295C31650}" type="presOf" srcId="{79620B74-7BF3-4142-9EC9-3393B1CDFD4D}" destId="{346A85F5-471D-41BC-9A14-9BFF54117DB2}" srcOrd="0" destOrd="0" presId="urn:microsoft.com/office/officeart/2005/8/layout/radial6"/>
    <dgm:cxn modelId="{B805D8C6-F962-4572-B087-EBEC81DE4C7A}" type="presOf" srcId="{FE62C29B-0957-4DE1-9F29-9C8CFA3DEA0F}" destId="{41716A7B-C2D6-4F4E-AFF4-84A31A73B0FC}" srcOrd="0" destOrd="0" presId="urn:microsoft.com/office/officeart/2005/8/layout/radial6"/>
    <dgm:cxn modelId="{14863576-BA1B-4725-9635-16B7B3B83DFD}" type="presParOf" srcId="{AF8C4647-A23C-43B8-A65E-2DBA10F354D0}" destId="{93CEC4A2-E61A-42D6-B413-3EFA200F86E8}" srcOrd="0" destOrd="0" presId="urn:microsoft.com/office/officeart/2005/8/layout/radial6"/>
    <dgm:cxn modelId="{06E72FFA-7796-4729-BB86-345C763D47E3}" type="presParOf" srcId="{AF8C4647-A23C-43B8-A65E-2DBA10F354D0}" destId="{B637E888-CF0D-42C7-B8EE-EED3F25B776A}" srcOrd="1" destOrd="0" presId="urn:microsoft.com/office/officeart/2005/8/layout/radial6"/>
    <dgm:cxn modelId="{5C6DC1E8-8981-44E8-A2EB-D96177CF4BA8}" type="presParOf" srcId="{AF8C4647-A23C-43B8-A65E-2DBA10F354D0}" destId="{A1A7261C-BF54-436B-9FC7-A586F152F855}" srcOrd="2" destOrd="0" presId="urn:microsoft.com/office/officeart/2005/8/layout/radial6"/>
    <dgm:cxn modelId="{D44C7456-2CC1-4AB2-8B7A-662150F24821}" type="presParOf" srcId="{AF8C4647-A23C-43B8-A65E-2DBA10F354D0}" destId="{346A85F5-471D-41BC-9A14-9BFF54117DB2}" srcOrd="3" destOrd="0" presId="urn:microsoft.com/office/officeart/2005/8/layout/radial6"/>
    <dgm:cxn modelId="{F51ABE78-8B27-4315-917C-4CA92ACCBA2A}" type="presParOf" srcId="{AF8C4647-A23C-43B8-A65E-2DBA10F354D0}" destId="{DEBA7B16-5AD7-448F-AE8F-B3A7D6111964}" srcOrd="4" destOrd="0" presId="urn:microsoft.com/office/officeart/2005/8/layout/radial6"/>
    <dgm:cxn modelId="{D406E215-80D5-4FAB-8149-CE5AFC579894}" type="presParOf" srcId="{AF8C4647-A23C-43B8-A65E-2DBA10F354D0}" destId="{DBFE2E1C-7AAA-46B2-934E-D3FFE6E1A24D}" srcOrd="5" destOrd="0" presId="urn:microsoft.com/office/officeart/2005/8/layout/radial6"/>
    <dgm:cxn modelId="{3F6FF46E-A86C-4D99-AD69-87534EE5A74A}" type="presParOf" srcId="{AF8C4647-A23C-43B8-A65E-2DBA10F354D0}" destId="{41716A7B-C2D6-4F4E-AFF4-84A31A73B0FC}" srcOrd="6" destOrd="0" presId="urn:microsoft.com/office/officeart/2005/8/layout/radial6"/>
    <dgm:cxn modelId="{50B5CFDB-68F5-4F23-8176-0C0807260243}" type="presParOf" srcId="{AF8C4647-A23C-43B8-A65E-2DBA10F354D0}" destId="{17B92EC6-B187-442F-9C22-2F7A44C908C0}" srcOrd="7" destOrd="0" presId="urn:microsoft.com/office/officeart/2005/8/layout/radial6"/>
    <dgm:cxn modelId="{5FDAD706-E28E-421D-9501-C9E8FA229068}" type="presParOf" srcId="{AF8C4647-A23C-43B8-A65E-2DBA10F354D0}" destId="{D637C987-88AA-421C-89A0-627DB266304B}" srcOrd="8" destOrd="0" presId="urn:microsoft.com/office/officeart/2005/8/layout/radial6"/>
    <dgm:cxn modelId="{CD6EA9B3-B72E-4AAB-8496-FEB9B27EB075}" type="presParOf" srcId="{AF8C4647-A23C-43B8-A65E-2DBA10F354D0}" destId="{813C0D1C-D940-4814-B9E1-FBA18A3B6A5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2D6EF-1AF8-4035-B935-BA7DA5E2ADE9}" type="doc">
      <dgm:prSet loTypeId="urn:microsoft.com/office/officeart/2005/8/layout/radial6" loCatId="cycle" qsTypeId="urn:microsoft.com/office/officeart/2005/8/quickstyle/3d4" qsCatId="3D" csTypeId="urn:microsoft.com/office/officeart/2005/8/colors/accent2_1" csCatId="accent2" phldr="1"/>
      <dgm:spPr/>
    </dgm:pt>
    <dgm:pt modelId="{F3C77830-F37F-4CCA-B13F-4C10528AB994}">
      <dgm:prSet phldrT="[Texto]" custT="1"/>
      <dgm:spPr/>
      <dgm:t>
        <a:bodyPr/>
        <a:lstStyle/>
        <a:p>
          <a:r>
            <a:rPr lang="es-ES" sz="1100" b="1" dirty="0" smtClean="0">
              <a:latin typeface="+mn-lt"/>
            </a:rPr>
            <a:t>Retroalimentación </a:t>
          </a:r>
          <a:endParaRPr lang="es-ES" sz="1100" b="1" dirty="0">
            <a:latin typeface="+mn-lt"/>
          </a:endParaRPr>
        </a:p>
      </dgm:t>
    </dgm:pt>
    <dgm:pt modelId="{D510DDD6-E936-4EFA-8866-D7CD7D9FDB24}" type="parTrans" cxnId="{3B7AF1AF-150A-4F04-8D0F-3569ACE9976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E62C29B-0957-4DE1-9F29-9C8CFA3DEA0F}" type="sibTrans" cxnId="{3B7AF1AF-150A-4F04-8D0F-3569ACE9976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07CCCB-C585-427C-B225-7B837D4FEE01}">
      <dgm:prSet phldrT="[Texto]" custT="1"/>
      <dgm:spPr/>
      <dgm:t>
        <a:bodyPr/>
        <a:lstStyle/>
        <a:p>
          <a:r>
            <a:rPr lang="es-ES" sz="1200" b="1" dirty="0" smtClean="0">
              <a:latin typeface="+mn-lt"/>
            </a:rPr>
            <a:t>Aconsejar, Ayudar y Formar.</a:t>
          </a:r>
          <a:endParaRPr lang="es-ES" sz="1200" b="1" dirty="0">
            <a:latin typeface="+mn-lt"/>
          </a:endParaRPr>
        </a:p>
      </dgm:t>
    </dgm:pt>
    <dgm:pt modelId="{FEE9B7CC-C2DB-454C-AA31-0DF6DA46BB61}" type="parTrans" cxnId="{413BCD9B-9129-4348-92CF-33EE75F2B3E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93150D4-A53F-40D0-B051-3B0EE7324995}" type="sibTrans" cxnId="{413BCD9B-9129-4348-92CF-33EE75F2B3E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E245D7-C591-4AA4-8D51-E528C3B58311}">
      <dgm:prSet phldrT="[Texto]" custT="1"/>
      <dgm:spPr/>
      <dgm:t>
        <a:bodyPr/>
        <a:lstStyle/>
        <a:p>
          <a:r>
            <a:rPr lang="es-ES" sz="1200" b="1" dirty="0" smtClean="0">
              <a:latin typeface="+mn-lt"/>
            </a:rPr>
            <a:t>Informar y Difundir</a:t>
          </a:r>
          <a:endParaRPr lang="es-ES" sz="1200" b="1" dirty="0">
            <a:latin typeface="+mn-lt"/>
          </a:endParaRPr>
        </a:p>
      </dgm:t>
    </dgm:pt>
    <dgm:pt modelId="{24BA6030-7FE5-4FF9-89B8-1EEDCA4BCD76}" type="parTrans" cxnId="{83DA0359-30E6-43B0-A5ED-0C478E78C2C8}">
      <dgm:prSet/>
      <dgm:spPr/>
      <dgm:t>
        <a:bodyPr/>
        <a:lstStyle/>
        <a:p>
          <a:endParaRPr lang="es-ES" sz="1200"/>
        </a:p>
      </dgm:t>
    </dgm:pt>
    <dgm:pt modelId="{79620B74-7BF3-4142-9EC9-3393B1CDFD4D}" type="sibTrans" cxnId="{83DA0359-30E6-43B0-A5ED-0C478E78C2C8}">
      <dgm:prSet/>
      <dgm:spPr/>
      <dgm:t>
        <a:bodyPr/>
        <a:lstStyle/>
        <a:p>
          <a:endParaRPr lang="es-ES" sz="1200"/>
        </a:p>
      </dgm:t>
    </dgm:pt>
    <dgm:pt modelId="{B2B3CABF-2A1C-4406-994A-D87CB2B0C9C3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 smtClean="0">
              <a:latin typeface="+mn-lt"/>
            </a:rPr>
            <a:t>Punto Nacional de Contacto</a:t>
          </a:r>
          <a:endParaRPr lang="es-ES" sz="1600" b="1" dirty="0">
            <a:latin typeface="+mn-lt"/>
          </a:endParaRPr>
        </a:p>
      </dgm:t>
    </dgm:pt>
    <dgm:pt modelId="{3E787E35-6524-423A-A765-ECC8BC774C30}" type="parTrans" cxnId="{D8FB1731-31B4-48F9-877B-50F28AB66CFD}">
      <dgm:prSet/>
      <dgm:spPr/>
      <dgm:t>
        <a:bodyPr/>
        <a:lstStyle/>
        <a:p>
          <a:endParaRPr lang="es-ES" sz="1200"/>
        </a:p>
      </dgm:t>
    </dgm:pt>
    <dgm:pt modelId="{0866AFB7-8C27-44E9-8F9C-2698569F798A}" type="sibTrans" cxnId="{D8FB1731-31B4-48F9-877B-50F28AB66CFD}">
      <dgm:prSet/>
      <dgm:spPr/>
      <dgm:t>
        <a:bodyPr/>
        <a:lstStyle/>
        <a:p>
          <a:endParaRPr lang="es-ES" sz="1200"/>
        </a:p>
      </dgm:t>
    </dgm:pt>
    <dgm:pt modelId="{9E961F30-538E-47B8-BF5E-5FCFC720EC2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200" b="1" dirty="0" smtClean="0">
              <a:latin typeface="+mn-lt"/>
            </a:rPr>
            <a:t>Objetivos</a:t>
          </a:r>
          <a:endParaRPr lang="es-ES" sz="1200" b="1" dirty="0">
            <a:latin typeface="+mn-lt"/>
          </a:endParaRPr>
        </a:p>
      </dgm:t>
    </dgm:pt>
    <dgm:pt modelId="{7A8A0E8B-3FD6-4E14-9458-42C497DD3584}" type="parTrans" cxnId="{D9FF1F7D-6A1B-4E8D-A729-DE3292288F60}">
      <dgm:prSet/>
      <dgm:spPr/>
      <dgm:t>
        <a:bodyPr/>
        <a:lstStyle/>
        <a:p>
          <a:endParaRPr lang="es-ES"/>
        </a:p>
      </dgm:t>
    </dgm:pt>
    <dgm:pt modelId="{5C0831AA-FF41-4E4D-B2B5-B19EF2E638B0}" type="sibTrans" cxnId="{D9FF1F7D-6A1B-4E8D-A729-DE3292288F60}">
      <dgm:prSet/>
      <dgm:spPr/>
      <dgm:t>
        <a:bodyPr/>
        <a:lstStyle/>
        <a:p>
          <a:endParaRPr lang="es-ES"/>
        </a:p>
      </dgm:t>
    </dgm:pt>
    <dgm:pt modelId="{AF8C4647-A23C-43B8-A65E-2DBA10F354D0}" type="pres">
      <dgm:prSet presAssocID="{96C2D6EF-1AF8-4035-B935-BA7DA5E2AD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CEC4A2-E61A-42D6-B413-3EFA200F86E8}" type="pres">
      <dgm:prSet presAssocID="{B2B3CABF-2A1C-4406-994A-D87CB2B0C9C3}" presName="centerShape" presStyleLbl="node0" presStyleIdx="0" presStyleCnt="1"/>
      <dgm:spPr/>
      <dgm:t>
        <a:bodyPr/>
        <a:lstStyle/>
        <a:p>
          <a:endParaRPr lang="es-ES"/>
        </a:p>
      </dgm:t>
    </dgm:pt>
    <dgm:pt modelId="{B637E888-CF0D-42C7-B8EE-EED3F25B776A}" type="pres">
      <dgm:prSet presAssocID="{02E245D7-C591-4AA4-8D51-E528C3B583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7261C-BF54-436B-9FC7-A586F152F855}" type="pres">
      <dgm:prSet presAssocID="{02E245D7-C591-4AA4-8D51-E528C3B58311}" presName="dummy" presStyleCnt="0"/>
      <dgm:spPr/>
    </dgm:pt>
    <dgm:pt modelId="{346A85F5-471D-41BC-9A14-9BFF54117DB2}" type="pres">
      <dgm:prSet presAssocID="{79620B74-7BF3-4142-9EC9-3393B1CDFD4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EBA7B16-5AD7-448F-AE8F-B3A7D6111964}" type="pres">
      <dgm:prSet presAssocID="{F3C77830-F37F-4CCA-B13F-4C10528AB994}" presName="node" presStyleLbl="node1" presStyleIdx="1" presStyleCnt="4" custScaleX="105564" custScaleY="99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E2E1C-7AAA-46B2-934E-D3FFE6E1A24D}" type="pres">
      <dgm:prSet presAssocID="{F3C77830-F37F-4CCA-B13F-4C10528AB994}" presName="dummy" presStyleCnt="0"/>
      <dgm:spPr/>
    </dgm:pt>
    <dgm:pt modelId="{41716A7B-C2D6-4F4E-AFF4-84A31A73B0FC}" type="pres">
      <dgm:prSet presAssocID="{FE62C29B-0957-4DE1-9F29-9C8CFA3DEA0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7B92EC6-B187-442F-9C22-2F7A44C908C0}" type="pres">
      <dgm:prSet presAssocID="{E307CCCB-C585-427C-B225-7B837D4FEE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7C987-88AA-421C-89A0-627DB266304B}" type="pres">
      <dgm:prSet presAssocID="{E307CCCB-C585-427C-B225-7B837D4FEE01}" presName="dummy" presStyleCnt="0"/>
      <dgm:spPr/>
    </dgm:pt>
    <dgm:pt modelId="{813C0D1C-D940-4814-B9E1-FBA18A3B6A5F}" type="pres">
      <dgm:prSet presAssocID="{093150D4-A53F-40D0-B051-3B0EE7324995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0D85366-C062-4CF6-8382-0B86D24CEC4F}" type="pres">
      <dgm:prSet presAssocID="{9E961F30-538E-47B8-BF5E-5FCFC720EC26}" presName="node" presStyleLbl="node1" presStyleIdx="3" presStyleCnt="4" custScaleX="117962" custScaleY="124543" custRadScaleRad="98618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76B1B-C40C-43AB-A6B9-0EC17C34B94F}" type="pres">
      <dgm:prSet presAssocID="{9E961F30-538E-47B8-BF5E-5FCFC720EC26}" presName="dummy" presStyleCnt="0"/>
      <dgm:spPr/>
    </dgm:pt>
    <dgm:pt modelId="{A5E60FE2-CD9C-42E6-B5EB-1392B1734E36}" type="pres">
      <dgm:prSet presAssocID="{5C0831AA-FF41-4E4D-B2B5-B19EF2E638B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AC4C623-1914-43B5-896C-0681B0B91368}" type="presOf" srcId="{E307CCCB-C585-427C-B225-7B837D4FEE01}" destId="{17B92EC6-B187-442F-9C22-2F7A44C908C0}" srcOrd="0" destOrd="0" presId="urn:microsoft.com/office/officeart/2005/8/layout/radial6"/>
    <dgm:cxn modelId="{D8FB1731-31B4-48F9-877B-50F28AB66CFD}" srcId="{96C2D6EF-1AF8-4035-B935-BA7DA5E2ADE9}" destId="{B2B3CABF-2A1C-4406-994A-D87CB2B0C9C3}" srcOrd="0" destOrd="0" parTransId="{3E787E35-6524-423A-A765-ECC8BC774C30}" sibTransId="{0866AFB7-8C27-44E9-8F9C-2698569F798A}"/>
    <dgm:cxn modelId="{3B7AF1AF-150A-4F04-8D0F-3569ACE9976C}" srcId="{B2B3CABF-2A1C-4406-994A-D87CB2B0C9C3}" destId="{F3C77830-F37F-4CCA-B13F-4C10528AB994}" srcOrd="1" destOrd="0" parTransId="{D510DDD6-E936-4EFA-8866-D7CD7D9FDB24}" sibTransId="{FE62C29B-0957-4DE1-9F29-9C8CFA3DEA0F}"/>
    <dgm:cxn modelId="{F028AF3D-1FBA-4CFB-872D-050B961A4E57}" type="presOf" srcId="{B2B3CABF-2A1C-4406-994A-D87CB2B0C9C3}" destId="{93CEC4A2-E61A-42D6-B413-3EFA200F86E8}" srcOrd="0" destOrd="0" presId="urn:microsoft.com/office/officeart/2005/8/layout/radial6"/>
    <dgm:cxn modelId="{413BCD9B-9129-4348-92CF-33EE75F2B3EA}" srcId="{B2B3CABF-2A1C-4406-994A-D87CB2B0C9C3}" destId="{E307CCCB-C585-427C-B225-7B837D4FEE01}" srcOrd="2" destOrd="0" parTransId="{FEE9B7CC-C2DB-454C-AA31-0DF6DA46BB61}" sibTransId="{093150D4-A53F-40D0-B051-3B0EE7324995}"/>
    <dgm:cxn modelId="{DCE8AD29-92A9-4260-BC4C-097367336853}" type="presOf" srcId="{F3C77830-F37F-4CCA-B13F-4C10528AB994}" destId="{DEBA7B16-5AD7-448F-AE8F-B3A7D6111964}" srcOrd="0" destOrd="0" presId="urn:microsoft.com/office/officeart/2005/8/layout/radial6"/>
    <dgm:cxn modelId="{ABFAB1BC-5178-4FE3-9AB8-897082287944}" type="presOf" srcId="{FE62C29B-0957-4DE1-9F29-9C8CFA3DEA0F}" destId="{41716A7B-C2D6-4F4E-AFF4-84A31A73B0FC}" srcOrd="0" destOrd="0" presId="urn:microsoft.com/office/officeart/2005/8/layout/radial6"/>
    <dgm:cxn modelId="{B99BE538-0E59-4E4A-A879-32F640C3EA05}" type="presOf" srcId="{96C2D6EF-1AF8-4035-B935-BA7DA5E2ADE9}" destId="{AF8C4647-A23C-43B8-A65E-2DBA10F354D0}" srcOrd="0" destOrd="0" presId="urn:microsoft.com/office/officeart/2005/8/layout/radial6"/>
    <dgm:cxn modelId="{00B2EE07-3FA4-4AA3-9E11-6A830AF74508}" type="presOf" srcId="{093150D4-A53F-40D0-B051-3B0EE7324995}" destId="{813C0D1C-D940-4814-B9E1-FBA18A3B6A5F}" srcOrd="0" destOrd="0" presId="urn:microsoft.com/office/officeart/2005/8/layout/radial6"/>
    <dgm:cxn modelId="{FF431525-1E84-43FA-BCFB-92F57BA41263}" type="presOf" srcId="{79620B74-7BF3-4142-9EC9-3393B1CDFD4D}" destId="{346A85F5-471D-41BC-9A14-9BFF54117DB2}" srcOrd="0" destOrd="0" presId="urn:microsoft.com/office/officeart/2005/8/layout/radial6"/>
    <dgm:cxn modelId="{EEBE7478-6304-4E3B-A56B-55293FF0AE3A}" type="presOf" srcId="{9E961F30-538E-47B8-BF5E-5FCFC720EC26}" destId="{A0D85366-C062-4CF6-8382-0B86D24CEC4F}" srcOrd="0" destOrd="0" presId="urn:microsoft.com/office/officeart/2005/8/layout/radial6"/>
    <dgm:cxn modelId="{69B4D265-FF36-4064-BF00-14532A96B693}" type="presOf" srcId="{5C0831AA-FF41-4E4D-B2B5-B19EF2E638B0}" destId="{A5E60FE2-CD9C-42E6-B5EB-1392B1734E36}" srcOrd="0" destOrd="0" presId="urn:microsoft.com/office/officeart/2005/8/layout/radial6"/>
    <dgm:cxn modelId="{D9FF1F7D-6A1B-4E8D-A729-DE3292288F60}" srcId="{B2B3CABF-2A1C-4406-994A-D87CB2B0C9C3}" destId="{9E961F30-538E-47B8-BF5E-5FCFC720EC26}" srcOrd="3" destOrd="0" parTransId="{7A8A0E8B-3FD6-4E14-9458-42C497DD3584}" sibTransId="{5C0831AA-FF41-4E4D-B2B5-B19EF2E638B0}"/>
    <dgm:cxn modelId="{83DA0359-30E6-43B0-A5ED-0C478E78C2C8}" srcId="{B2B3CABF-2A1C-4406-994A-D87CB2B0C9C3}" destId="{02E245D7-C591-4AA4-8D51-E528C3B58311}" srcOrd="0" destOrd="0" parTransId="{24BA6030-7FE5-4FF9-89B8-1EEDCA4BCD76}" sibTransId="{79620B74-7BF3-4142-9EC9-3393B1CDFD4D}"/>
    <dgm:cxn modelId="{8476A9BD-068A-4047-9E2D-C38BB808C167}" type="presOf" srcId="{02E245D7-C591-4AA4-8D51-E528C3B58311}" destId="{B637E888-CF0D-42C7-B8EE-EED3F25B776A}" srcOrd="0" destOrd="0" presId="urn:microsoft.com/office/officeart/2005/8/layout/radial6"/>
    <dgm:cxn modelId="{119DE1B5-60ED-4A8A-8287-631F2D46F8B5}" type="presParOf" srcId="{AF8C4647-A23C-43B8-A65E-2DBA10F354D0}" destId="{93CEC4A2-E61A-42D6-B413-3EFA200F86E8}" srcOrd="0" destOrd="0" presId="urn:microsoft.com/office/officeart/2005/8/layout/radial6"/>
    <dgm:cxn modelId="{F40A812B-8C6C-4996-B6D4-D98874EB8BB2}" type="presParOf" srcId="{AF8C4647-A23C-43B8-A65E-2DBA10F354D0}" destId="{B637E888-CF0D-42C7-B8EE-EED3F25B776A}" srcOrd="1" destOrd="0" presId="urn:microsoft.com/office/officeart/2005/8/layout/radial6"/>
    <dgm:cxn modelId="{3C65ADB3-C09A-49A1-8235-4D843692C065}" type="presParOf" srcId="{AF8C4647-A23C-43B8-A65E-2DBA10F354D0}" destId="{A1A7261C-BF54-436B-9FC7-A586F152F855}" srcOrd="2" destOrd="0" presId="urn:microsoft.com/office/officeart/2005/8/layout/radial6"/>
    <dgm:cxn modelId="{59FDDF15-D6E9-42E3-A9B5-91B74CEC3DAA}" type="presParOf" srcId="{AF8C4647-A23C-43B8-A65E-2DBA10F354D0}" destId="{346A85F5-471D-41BC-9A14-9BFF54117DB2}" srcOrd="3" destOrd="0" presId="urn:microsoft.com/office/officeart/2005/8/layout/radial6"/>
    <dgm:cxn modelId="{E51CBD81-1D3F-44B9-AC50-D85A8BA52588}" type="presParOf" srcId="{AF8C4647-A23C-43B8-A65E-2DBA10F354D0}" destId="{DEBA7B16-5AD7-448F-AE8F-B3A7D6111964}" srcOrd="4" destOrd="0" presId="urn:microsoft.com/office/officeart/2005/8/layout/radial6"/>
    <dgm:cxn modelId="{341B2F41-B30F-49CA-8886-28EBFD47B03F}" type="presParOf" srcId="{AF8C4647-A23C-43B8-A65E-2DBA10F354D0}" destId="{DBFE2E1C-7AAA-46B2-934E-D3FFE6E1A24D}" srcOrd="5" destOrd="0" presId="urn:microsoft.com/office/officeart/2005/8/layout/radial6"/>
    <dgm:cxn modelId="{F7E659EC-49DA-4B92-84D1-CC8196092ED3}" type="presParOf" srcId="{AF8C4647-A23C-43B8-A65E-2DBA10F354D0}" destId="{41716A7B-C2D6-4F4E-AFF4-84A31A73B0FC}" srcOrd="6" destOrd="0" presId="urn:microsoft.com/office/officeart/2005/8/layout/radial6"/>
    <dgm:cxn modelId="{4D8EB26C-4C06-4274-BDD2-F63328A11541}" type="presParOf" srcId="{AF8C4647-A23C-43B8-A65E-2DBA10F354D0}" destId="{17B92EC6-B187-442F-9C22-2F7A44C908C0}" srcOrd="7" destOrd="0" presId="urn:microsoft.com/office/officeart/2005/8/layout/radial6"/>
    <dgm:cxn modelId="{514EA08D-2F31-4960-AC5B-55156C66E5DF}" type="presParOf" srcId="{AF8C4647-A23C-43B8-A65E-2DBA10F354D0}" destId="{D637C987-88AA-421C-89A0-627DB266304B}" srcOrd="8" destOrd="0" presId="urn:microsoft.com/office/officeart/2005/8/layout/radial6"/>
    <dgm:cxn modelId="{9CFA9A29-918E-40AB-97B7-62948EA2EB19}" type="presParOf" srcId="{AF8C4647-A23C-43B8-A65E-2DBA10F354D0}" destId="{813C0D1C-D940-4814-B9E1-FBA18A3B6A5F}" srcOrd="9" destOrd="0" presId="urn:microsoft.com/office/officeart/2005/8/layout/radial6"/>
    <dgm:cxn modelId="{190169D7-C0A5-484C-8FEF-1BA455831330}" type="presParOf" srcId="{AF8C4647-A23C-43B8-A65E-2DBA10F354D0}" destId="{A0D85366-C062-4CF6-8382-0B86D24CEC4F}" srcOrd="10" destOrd="0" presId="urn:microsoft.com/office/officeart/2005/8/layout/radial6"/>
    <dgm:cxn modelId="{E7A1CD86-79ED-49BD-AA6D-62C4AB92ABDC}" type="presParOf" srcId="{AF8C4647-A23C-43B8-A65E-2DBA10F354D0}" destId="{41F76B1B-C40C-43AB-A6B9-0EC17C34B94F}" srcOrd="11" destOrd="0" presId="urn:microsoft.com/office/officeart/2005/8/layout/radial6"/>
    <dgm:cxn modelId="{470195A6-0423-433C-B28C-B76258FC0C26}" type="presParOf" srcId="{AF8C4647-A23C-43B8-A65E-2DBA10F354D0}" destId="{A5E60FE2-CD9C-42E6-B5EB-1392B1734E3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C0D1C-D940-4814-B9E1-FBA18A3B6A5F}">
      <dsp:nvSpPr>
        <dsp:cNvPr id="0" name=""/>
        <dsp:cNvSpPr/>
      </dsp:nvSpPr>
      <dsp:spPr>
        <a:xfrm>
          <a:off x="1475438" y="507848"/>
          <a:ext cx="3378586" cy="3378586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6A7B-C2D6-4F4E-AFF4-84A31A73B0FC}">
      <dsp:nvSpPr>
        <dsp:cNvPr id="0" name=""/>
        <dsp:cNvSpPr/>
      </dsp:nvSpPr>
      <dsp:spPr>
        <a:xfrm>
          <a:off x="1475438" y="507848"/>
          <a:ext cx="3378586" cy="337858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A85F5-471D-41BC-9A14-9BFF54117DB2}">
      <dsp:nvSpPr>
        <dsp:cNvPr id="0" name=""/>
        <dsp:cNvSpPr/>
      </dsp:nvSpPr>
      <dsp:spPr>
        <a:xfrm>
          <a:off x="1475438" y="507848"/>
          <a:ext cx="3378586" cy="3378586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EC4A2-E61A-42D6-B413-3EFA200F86E8}">
      <dsp:nvSpPr>
        <dsp:cNvPr id="0" name=""/>
        <dsp:cNvSpPr/>
      </dsp:nvSpPr>
      <dsp:spPr>
        <a:xfrm>
          <a:off x="2167079" y="1419487"/>
          <a:ext cx="1995304" cy="1555308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Representante Nacional</a:t>
          </a: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459285" y="1647257"/>
        <a:ext cx="1410892" cy="1099768"/>
      </dsp:txXfrm>
    </dsp:sp>
    <dsp:sp modelId="{B637E888-CF0D-42C7-B8EE-EED3F25B776A}">
      <dsp:nvSpPr>
        <dsp:cNvPr id="0" name=""/>
        <dsp:cNvSpPr/>
      </dsp:nvSpPr>
      <dsp:spPr>
        <a:xfrm>
          <a:off x="2191305" y="2684"/>
          <a:ext cx="1946852" cy="1088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</a:rPr>
            <a:t>Representar y Defender los intereses españoles</a:t>
          </a:r>
        </a:p>
      </dsp:txBody>
      <dsp:txXfrm>
        <a:off x="2476415" y="162123"/>
        <a:ext cx="1376632" cy="769837"/>
      </dsp:txXfrm>
    </dsp:sp>
    <dsp:sp modelId="{DEBA7B16-5AD7-448F-AE8F-B3A7D6111964}">
      <dsp:nvSpPr>
        <dsp:cNvPr id="0" name=""/>
        <dsp:cNvSpPr/>
      </dsp:nvSpPr>
      <dsp:spPr>
        <a:xfrm>
          <a:off x="3829187" y="2477833"/>
          <a:ext cx="1529144" cy="1088715"/>
        </a:xfrm>
        <a:prstGeom prst="ellipse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</a:rPr>
            <a:t>Objetivos</a:t>
          </a:r>
          <a:endParaRPr lang="es-ES" sz="1200" b="1" kern="1200" dirty="0">
            <a:latin typeface="+mn-lt"/>
          </a:endParaRPr>
        </a:p>
      </dsp:txBody>
      <dsp:txXfrm>
        <a:off x="4053125" y="2637272"/>
        <a:ext cx="1081268" cy="769837"/>
      </dsp:txXfrm>
    </dsp:sp>
    <dsp:sp modelId="{17B92EC6-B187-442F-9C22-2F7A44C908C0}">
      <dsp:nvSpPr>
        <dsp:cNvPr id="0" name=""/>
        <dsp:cNvSpPr/>
      </dsp:nvSpPr>
      <dsp:spPr>
        <a:xfrm>
          <a:off x="1057118" y="2477833"/>
          <a:ext cx="1357171" cy="1088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</a:rPr>
            <a:t>Coordinar</a:t>
          </a:r>
          <a:endParaRPr lang="es-ES" sz="1200" b="1" kern="1200" dirty="0">
            <a:latin typeface="+mn-lt"/>
          </a:endParaRPr>
        </a:p>
      </dsp:txBody>
      <dsp:txXfrm>
        <a:off x="1255871" y="2637272"/>
        <a:ext cx="959665" cy="769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0FE2-CD9C-42E6-B5EB-1392B1734E36}">
      <dsp:nvSpPr>
        <dsp:cNvPr id="0" name=""/>
        <dsp:cNvSpPr/>
      </dsp:nvSpPr>
      <dsp:spPr>
        <a:xfrm>
          <a:off x="1670398" y="432326"/>
          <a:ext cx="2881892" cy="2881892"/>
        </a:xfrm>
        <a:prstGeom prst="blockArc">
          <a:avLst>
            <a:gd name="adj1" fmla="val 10799672"/>
            <a:gd name="adj2" fmla="val 16152489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C0D1C-D940-4814-B9E1-FBA18A3B6A5F}">
      <dsp:nvSpPr>
        <dsp:cNvPr id="0" name=""/>
        <dsp:cNvSpPr/>
      </dsp:nvSpPr>
      <dsp:spPr>
        <a:xfrm>
          <a:off x="1670398" y="432595"/>
          <a:ext cx="2881892" cy="2881892"/>
        </a:xfrm>
        <a:prstGeom prst="blockArc">
          <a:avLst>
            <a:gd name="adj1" fmla="val 5447511"/>
            <a:gd name="adj2" fmla="val 10800328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6A7B-C2D6-4F4E-AFF4-84A31A73B0FC}">
      <dsp:nvSpPr>
        <dsp:cNvPr id="0" name=""/>
        <dsp:cNvSpPr/>
      </dsp:nvSpPr>
      <dsp:spPr>
        <a:xfrm>
          <a:off x="1650947" y="432460"/>
          <a:ext cx="2881892" cy="288189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A85F5-471D-41BC-9A14-9BFF54117DB2}">
      <dsp:nvSpPr>
        <dsp:cNvPr id="0" name=""/>
        <dsp:cNvSpPr/>
      </dsp:nvSpPr>
      <dsp:spPr>
        <a:xfrm>
          <a:off x="1650947" y="432460"/>
          <a:ext cx="2881892" cy="288189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EC4A2-E61A-42D6-B413-3EFA200F86E8}">
      <dsp:nvSpPr>
        <dsp:cNvPr id="0" name=""/>
        <dsp:cNvSpPr/>
      </dsp:nvSpPr>
      <dsp:spPr>
        <a:xfrm>
          <a:off x="2428568" y="1210082"/>
          <a:ext cx="1326649" cy="132664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Punto Nacional de Contacto</a:t>
          </a:r>
          <a:endParaRPr lang="es-ES" sz="1600" b="1" kern="1200" dirty="0">
            <a:latin typeface="+mn-lt"/>
          </a:endParaRPr>
        </a:p>
      </dsp:txBody>
      <dsp:txXfrm>
        <a:off x="2622851" y="1404365"/>
        <a:ext cx="938083" cy="938083"/>
      </dsp:txXfrm>
    </dsp:sp>
    <dsp:sp modelId="{B637E888-CF0D-42C7-B8EE-EED3F25B776A}">
      <dsp:nvSpPr>
        <dsp:cNvPr id="0" name=""/>
        <dsp:cNvSpPr/>
      </dsp:nvSpPr>
      <dsp:spPr>
        <a:xfrm>
          <a:off x="2627565" y="1565"/>
          <a:ext cx="928654" cy="928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</a:rPr>
            <a:t>Informar y Difundir</a:t>
          </a:r>
          <a:endParaRPr lang="es-ES" sz="1200" b="1" kern="1200" dirty="0">
            <a:latin typeface="+mn-lt"/>
          </a:endParaRPr>
        </a:p>
      </dsp:txBody>
      <dsp:txXfrm>
        <a:off x="2763563" y="137563"/>
        <a:ext cx="656658" cy="656658"/>
      </dsp:txXfrm>
    </dsp:sp>
    <dsp:sp modelId="{DEBA7B16-5AD7-448F-AE8F-B3A7D6111964}">
      <dsp:nvSpPr>
        <dsp:cNvPr id="0" name=""/>
        <dsp:cNvSpPr/>
      </dsp:nvSpPr>
      <dsp:spPr>
        <a:xfrm>
          <a:off x="4009245" y="1411842"/>
          <a:ext cx="980324" cy="923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+mn-lt"/>
            </a:rPr>
            <a:t>Retroalimentación </a:t>
          </a:r>
          <a:endParaRPr lang="es-ES" sz="1100" b="1" kern="1200" dirty="0">
            <a:latin typeface="+mn-lt"/>
          </a:endParaRPr>
        </a:p>
      </dsp:txBody>
      <dsp:txXfrm>
        <a:off x="4152810" y="1547031"/>
        <a:ext cx="693194" cy="652751"/>
      </dsp:txXfrm>
    </dsp:sp>
    <dsp:sp modelId="{17B92EC6-B187-442F-9C22-2F7A44C908C0}">
      <dsp:nvSpPr>
        <dsp:cNvPr id="0" name=""/>
        <dsp:cNvSpPr/>
      </dsp:nvSpPr>
      <dsp:spPr>
        <a:xfrm>
          <a:off x="2627565" y="2816594"/>
          <a:ext cx="928654" cy="928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</a:rPr>
            <a:t>Aconsejar, Ayudar y Formar.</a:t>
          </a:r>
          <a:endParaRPr lang="es-ES" sz="1200" b="1" kern="1200" dirty="0">
            <a:latin typeface="+mn-lt"/>
          </a:endParaRPr>
        </a:p>
      </dsp:txBody>
      <dsp:txXfrm>
        <a:off x="2763563" y="2952592"/>
        <a:ext cx="656658" cy="656658"/>
      </dsp:txXfrm>
    </dsp:sp>
    <dsp:sp modelId="{A0D85366-C062-4CF6-8382-0B86D24CEC4F}">
      <dsp:nvSpPr>
        <dsp:cNvPr id="0" name=""/>
        <dsp:cNvSpPr/>
      </dsp:nvSpPr>
      <dsp:spPr>
        <a:xfrm>
          <a:off x="1156100" y="1295119"/>
          <a:ext cx="1095459" cy="1156574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</a:rPr>
            <a:t>Objetivos</a:t>
          </a:r>
          <a:endParaRPr lang="es-ES" sz="1200" b="1" kern="1200" dirty="0">
            <a:latin typeface="+mn-lt"/>
          </a:endParaRPr>
        </a:p>
      </dsp:txBody>
      <dsp:txXfrm>
        <a:off x="1316526" y="1464495"/>
        <a:ext cx="774607" cy="81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FB2B-FC22-41A7-9150-03036A591137}" type="datetimeFigureOut">
              <a:rPr lang="es-ES" smtClean="0"/>
              <a:pPr/>
              <a:t>29/05/2014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AFD86-55EC-4595-A223-3038DCBA74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78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6DD9-E9C0-4FDC-B0D1-2DA405231EF2}" type="datetimeFigureOut">
              <a:rPr lang="es-ES" smtClean="0"/>
              <a:pPr/>
              <a:t>29/05/2014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F755D-3676-4DAF-BDA5-F7F388B446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10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62475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914510" y="4343912"/>
            <a:ext cx="5024181" cy="4107050"/>
          </a:xfrm>
          <a:noFill/>
        </p:spPr>
        <p:txBody>
          <a:bodyPr wrap="square" lIns="91796" tIns="45717" rIns="91796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3 Marcador de número de diapositiva"/>
          <p:cNvSpPr txBox="1">
            <a:spLocks noGrp="1"/>
          </p:cNvSpPr>
          <p:nvPr/>
        </p:nvSpPr>
        <p:spPr bwMode="auto">
          <a:xfrm>
            <a:off x="3885453" y="8684901"/>
            <a:ext cx="2967743" cy="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6" tIns="45717" rIns="91796" bIns="45717" anchor="b"/>
          <a:lstStyle/>
          <a:p>
            <a:pPr algn="r" defTabSz="465100">
              <a:buClr>
                <a:srgbClr val="000000"/>
              </a:buClr>
              <a:buSzPct val="100000"/>
              <a:tabLst>
                <a:tab pos="0" algn="l"/>
                <a:tab pos="463512" algn="l"/>
                <a:tab pos="930199" algn="l"/>
                <a:tab pos="1395300" algn="l"/>
                <a:tab pos="1860399" algn="l"/>
                <a:tab pos="2325499" algn="l"/>
                <a:tab pos="2792186" algn="l"/>
                <a:tab pos="3257285" algn="l"/>
                <a:tab pos="3722386" algn="l"/>
                <a:tab pos="4189073" algn="l"/>
                <a:tab pos="4654172" algn="l"/>
                <a:tab pos="5119272" algn="l"/>
                <a:tab pos="5585959" algn="l"/>
                <a:tab pos="6051058" algn="l"/>
                <a:tab pos="6516158" algn="l"/>
                <a:tab pos="6981257" algn="l"/>
                <a:tab pos="7447944" algn="l"/>
                <a:tab pos="7913045" algn="l"/>
                <a:tab pos="8378144" algn="l"/>
                <a:tab pos="8844831" algn="l"/>
                <a:tab pos="9309931" algn="l"/>
              </a:tabLst>
            </a:pPr>
            <a:fld id="{48BE93DC-5EBD-4974-874A-7EF825230A57}" type="slidenum">
              <a:rPr lang="fr-FR" sz="1200">
                <a:solidFill>
                  <a:srgbClr val="000000"/>
                </a:solidFill>
              </a:rPr>
              <a:pPr algn="r" defTabSz="465100">
                <a:buClr>
                  <a:srgbClr val="000000"/>
                </a:buClr>
                <a:buSzPct val="100000"/>
                <a:tabLst>
                  <a:tab pos="0" algn="l"/>
                  <a:tab pos="463512" algn="l"/>
                  <a:tab pos="930199" algn="l"/>
                  <a:tab pos="1395300" algn="l"/>
                  <a:tab pos="1860399" algn="l"/>
                  <a:tab pos="2325499" algn="l"/>
                  <a:tab pos="2792186" algn="l"/>
                  <a:tab pos="3257285" algn="l"/>
                  <a:tab pos="3722386" algn="l"/>
                  <a:tab pos="4189073" algn="l"/>
                  <a:tab pos="4654172" algn="l"/>
                  <a:tab pos="5119272" algn="l"/>
                  <a:tab pos="5585959" algn="l"/>
                  <a:tab pos="6051058" algn="l"/>
                  <a:tab pos="6516158" algn="l"/>
                  <a:tab pos="6981257" algn="l"/>
                  <a:tab pos="7447944" algn="l"/>
                  <a:tab pos="7913045" algn="l"/>
                  <a:tab pos="8378144" algn="l"/>
                  <a:tab pos="8844831" algn="l"/>
                  <a:tab pos="9309931" algn="l"/>
                </a:tabLst>
              </a:pPr>
              <a:t>7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7388"/>
            <a:ext cx="4562475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914510" y="4343912"/>
            <a:ext cx="5024181" cy="4107050"/>
          </a:xfrm>
          <a:noFill/>
        </p:spPr>
        <p:txBody>
          <a:bodyPr wrap="square" lIns="91796" tIns="45717" rIns="91796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3 Marcador de número de diapositiva"/>
          <p:cNvSpPr txBox="1">
            <a:spLocks noGrp="1"/>
          </p:cNvSpPr>
          <p:nvPr/>
        </p:nvSpPr>
        <p:spPr bwMode="auto">
          <a:xfrm>
            <a:off x="3885453" y="8684901"/>
            <a:ext cx="2967743" cy="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6" tIns="45717" rIns="91796" bIns="45717" anchor="b"/>
          <a:lstStyle/>
          <a:p>
            <a:pPr algn="r" defTabSz="465100">
              <a:buClr>
                <a:srgbClr val="000000"/>
              </a:buClr>
              <a:buSzPct val="100000"/>
              <a:tabLst>
                <a:tab pos="0" algn="l"/>
                <a:tab pos="463512" algn="l"/>
                <a:tab pos="930199" algn="l"/>
                <a:tab pos="1395300" algn="l"/>
                <a:tab pos="1860399" algn="l"/>
                <a:tab pos="2325499" algn="l"/>
                <a:tab pos="2792186" algn="l"/>
                <a:tab pos="3257285" algn="l"/>
                <a:tab pos="3722386" algn="l"/>
                <a:tab pos="4189073" algn="l"/>
                <a:tab pos="4654172" algn="l"/>
                <a:tab pos="5119272" algn="l"/>
                <a:tab pos="5585959" algn="l"/>
                <a:tab pos="6051058" algn="l"/>
                <a:tab pos="6516158" algn="l"/>
                <a:tab pos="6981257" algn="l"/>
                <a:tab pos="7447944" algn="l"/>
                <a:tab pos="7913045" algn="l"/>
                <a:tab pos="8378144" algn="l"/>
                <a:tab pos="8844831" algn="l"/>
                <a:tab pos="9309931" algn="l"/>
              </a:tabLst>
            </a:pPr>
            <a:fld id="{D7E0E772-0714-4F0D-8EA2-91CCEED59867}" type="slidenum">
              <a:rPr lang="fr-FR" sz="1200">
                <a:solidFill>
                  <a:srgbClr val="000000"/>
                </a:solidFill>
              </a:rPr>
              <a:pPr algn="r" defTabSz="465100">
                <a:buClr>
                  <a:srgbClr val="000000"/>
                </a:buClr>
                <a:buSzPct val="100000"/>
                <a:tabLst>
                  <a:tab pos="0" algn="l"/>
                  <a:tab pos="463512" algn="l"/>
                  <a:tab pos="930199" algn="l"/>
                  <a:tab pos="1395300" algn="l"/>
                  <a:tab pos="1860399" algn="l"/>
                  <a:tab pos="2325499" algn="l"/>
                  <a:tab pos="2792186" algn="l"/>
                  <a:tab pos="3257285" algn="l"/>
                  <a:tab pos="3722386" algn="l"/>
                  <a:tab pos="4189073" algn="l"/>
                  <a:tab pos="4654172" algn="l"/>
                  <a:tab pos="5119272" algn="l"/>
                  <a:tab pos="5585959" algn="l"/>
                  <a:tab pos="6051058" algn="l"/>
                  <a:tab pos="6516158" algn="l"/>
                  <a:tab pos="6981257" algn="l"/>
                  <a:tab pos="7447944" algn="l"/>
                  <a:tab pos="7913045" algn="l"/>
                  <a:tab pos="8378144" algn="l"/>
                  <a:tab pos="8844831" algn="l"/>
                  <a:tab pos="9309931" algn="l"/>
                </a:tabLst>
              </a:pPr>
              <a:t>8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99592" y="630932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309320"/>
            <a:ext cx="762000" cy="365125"/>
          </a:xfrm>
          <a:prstGeom prst="rect">
            <a:avLst/>
          </a:prstGeom>
        </p:spPr>
        <p:txBody>
          <a:bodyPr/>
          <a:lstStyle/>
          <a:p>
            <a:fld id="{1DBF6DF4-30CF-4836-B0FC-77C2AC4954F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2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ivan\disenno\FECYT\presentaciones\power point\ppt nuevo logo\portad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1" cy="6943725"/>
          </a:xfrm>
          <a:prstGeom prst="rect">
            <a:avLst/>
          </a:prstGeom>
          <a:noFill/>
        </p:spPr>
      </p:pic>
      <p:sp>
        <p:nvSpPr>
          <p:cNvPr id="7" name="8 Marcador de título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680520" cy="1008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8" name="3 Elipse"/>
          <p:cNvSpPr>
            <a:spLocks noChangeArrowheads="1"/>
          </p:cNvSpPr>
          <p:nvPr userDrawn="1"/>
        </p:nvSpPr>
        <p:spPr bwMode="auto">
          <a:xfrm>
            <a:off x="395213" y="6381750"/>
            <a:ext cx="360363" cy="360363"/>
          </a:xfrm>
          <a:prstGeom prst="ellipse">
            <a:avLst/>
          </a:prstGeom>
          <a:solidFill>
            <a:srgbClr val="30CDD7"/>
          </a:solidFill>
          <a:ln w="15875" cap="rnd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1DBF6DF4-30CF-4836-B0FC-77C2AC4954F2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4788024" y="6237312"/>
            <a:ext cx="4090094" cy="576064"/>
            <a:chOff x="4788024" y="6237312"/>
            <a:chExt cx="4090094" cy="576064"/>
          </a:xfrm>
        </p:grpSpPr>
        <p:pic>
          <p:nvPicPr>
            <p:cNvPr id="12" name="Picture 3" descr="C:\Documents and Settings\icarrero\Mis documentos\logotrans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4394" y="6237312"/>
              <a:ext cx="2193724" cy="549615"/>
            </a:xfrm>
            <a:prstGeom prst="rect">
              <a:avLst/>
            </a:prstGeom>
            <a:noFill/>
          </p:spPr>
        </p:pic>
        <p:pic>
          <p:nvPicPr>
            <p:cNvPr id="17" name="Picture 3" descr="C:\Documents and Settings\icarrero\Mis documentos\nuevologo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6262836"/>
              <a:ext cx="1764552" cy="550540"/>
            </a:xfrm>
            <a:prstGeom prst="rect">
              <a:avLst/>
            </a:prstGeom>
            <a:noFill/>
          </p:spPr>
        </p:pic>
      </p:grpSp>
      <p:pic>
        <p:nvPicPr>
          <p:cNvPr id="10" name="Picture 2" descr="C:\Users\bizquierdo\Desktop\logo_oficina-europe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6" y="6229402"/>
            <a:ext cx="1352583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1DBF6DF4-30CF-4836-B0FC-77C2AC4954F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3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eaLnBrk="1" latinLnBrk="0" hangingPunct="1">
              <a:defRPr kumimoji="0" lang="es-ES" sz="3400" b="1">
                <a:solidFill>
                  <a:srgbClr val="2F6EBB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latin typeface="+mn-lt"/>
              </a:defRPr>
            </a:lvl1pPr>
            <a:lvl2pPr eaLnBrk="1" latinLnBrk="0" hangingPunct="1">
              <a:defRPr kumimoji="0" lang="es-ES" sz="2400">
                <a:latin typeface="+mn-lt"/>
              </a:defRPr>
            </a:lvl2pPr>
            <a:lvl3pPr eaLnBrk="1" latinLnBrk="0" hangingPunct="1">
              <a:defRPr kumimoji="0" lang="es-ES" sz="2000">
                <a:latin typeface="+mn-lt"/>
              </a:defRPr>
            </a:lvl3pPr>
            <a:lvl4pPr eaLnBrk="1" latinLnBrk="0" hangingPunct="1">
              <a:defRPr kumimoji="0" lang="es-ES" sz="2000">
                <a:latin typeface="+mn-lt"/>
              </a:defRPr>
            </a:lvl4pPr>
            <a:lvl5pPr eaLnBrk="1" latinLnBrk="0" hangingPunct="1">
              <a:defRPr kumimoji="0" lang="es-ES" sz="2000">
                <a:latin typeface="+mn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53126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agina-blanc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</p:pic>
      <p:grpSp>
        <p:nvGrpSpPr>
          <p:cNvPr id="3" name="2 Grupo"/>
          <p:cNvGrpSpPr/>
          <p:nvPr userDrawn="1"/>
        </p:nvGrpSpPr>
        <p:grpSpPr>
          <a:xfrm>
            <a:off x="323528" y="6190828"/>
            <a:ext cx="4860805" cy="550540"/>
            <a:chOff x="3543803" y="6190828"/>
            <a:chExt cx="4860805" cy="550540"/>
          </a:xfrm>
        </p:grpSpPr>
        <p:grpSp>
          <p:nvGrpSpPr>
            <p:cNvPr id="9" name="8 Grupo"/>
            <p:cNvGrpSpPr/>
            <p:nvPr userDrawn="1"/>
          </p:nvGrpSpPr>
          <p:grpSpPr>
            <a:xfrm>
              <a:off x="4788024" y="6190828"/>
              <a:ext cx="3616584" cy="550540"/>
              <a:chOff x="4788024" y="6262836"/>
              <a:chExt cx="3616584" cy="550540"/>
            </a:xfrm>
          </p:grpSpPr>
          <p:pic>
            <p:nvPicPr>
              <p:cNvPr id="10" name="Picture 3" descr="C:\Documents and Settings\icarrero\Mis documentos\logotrans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6647" y="6296620"/>
                <a:ext cx="1827961" cy="457977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Documents and Settings\icarrero\Mis documentos\nuevologo.jp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6262836"/>
                <a:ext cx="1764552" cy="550540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2" descr="C:\Users\bizquierdo\Desktop\logo_oficina-europea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803" y="6190828"/>
              <a:ext cx="1244221" cy="55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Rectángulo"/>
          <p:cNvSpPr/>
          <p:nvPr userDrawn="1"/>
        </p:nvSpPr>
        <p:spPr>
          <a:xfrm>
            <a:off x="-1588" y="10716"/>
            <a:ext cx="9144000" cy="602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C:\Users\bizquierdo\Desktop\logo_oficina-europe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74" y="332656"/>
            <a:ext cx="179011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0" kern="1200">
          <a:ln>
            <a:noFill/>
          </a:ln>
          <a:solidFill>
            <a:schemeClr val="accent3">
              <a:lumMod val="75000"/>
            </a:schemeClr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pagina-blanca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3 Elipse"/>
          <p:cNvSpPr>
            <a:spLocks noChangeArrowheads="1"/>
          </p:cNvSpPr>
          <p:nvPr userDrawn="1"/>
        </p:nvSpPr>
        <p:spPr bwMode="auto">
          <a:xfrm>
            <a:off x="395213" y="6381750"/>
            <a:ext cx="360363" cy="360363"/>
          </a:xfrm>
          <a:prstGeom prst="ellipse">
            <a:avLst/>
          </a:prstGeom>
          <a:solidFill>
            <a:srgbClr val="30CDD7"/>
          </a:solidFill>
          <a:ln w="15875" cap="rnd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17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30CDD7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9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BF6DF4-30CF-4836-B0FC-77C2AC4954F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Picture 3" descr="C:\ivan\disenno\FECYT\presentaciones\power point\ppt nuevo logo\marca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6250" y="0"/>
            <a:ext cx="1047750" cy="1447800"/>
          </a:xfrm>
          <a:prstGeom prst="rect">
            <a:avLst/>
          </a:prstGeom>
          <a:noFill/>
        </p:spPr>
      </p:pic>
      <p:grpSp>
        <p:nvGrpSpPr>
          <p:cNvPr id="11" name="10 Grupo"/>
          <p:cNvGrpSpPr/>
          <p:nvPr userDrawn="1"/>
        </p:nvGrpSpPr>
        <p:grpSpPr>
          <a:xfrm>
            <a:off x="3743643" y="6190828"/>
            <a:ext cx="4860805" cy="550540"/>
            <a:chOff x="3543803" y="6190828"/>
            <a:chExt cx="4860805" cy="550540"/>
          </a:xfrm>
        </p:grpSpPr>
        <p:grpSp>
          <p:nvGrpSpPr>
            <p:cNvPr id="20" name="19 Grupo"/>
            <p:cNvGrpSpPr/>
            <p:nvPr userDrawn="1"/>
          </p:nvGrpSpPr>
          <p:grpSpPr>
            <a:xfrm>
              <a:off x="4788024" y="6190828"/>
              <a:ext cx="3616584" cy="550540"/>
              <a:chOff x="4788024" y="6262836"/>
              <a:chExt cx="3616584" cy="550540"/>
            </a:xfrm>
          </p:grpSpPr>
          <p:pic>
            <p:nvPicPr>
              <p:cNvPr id="22" name="Picture 3" descr="C:\Documents and Settings\icarrero\Mis documentos\logotrans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76647" y="6296620"/>
                <a:ext cx="1827961" cy="457977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Documents and Settings\icarrero\Mis documentos\nuevologo.jp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88024" y="6262836"/>
                <a:ext cx="1764552" cy="550540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2" descr="C:\Users\bizquierdo\Desktop\logo_oficina-europea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803" y="6190828"/>
              <a:ext cx="1244221" cy="55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8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0" kern="1200" baseline="0">
          <a:ln>
            <a:noFill/>
          </a:ln>
          <a:solidFill>
            <a:schemeClr val="accent3">
              <a:lumMod val="75000"/>
            </a:schemeClr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216024" y="1124744"/>
            <a:ext cx="6516216" cy="223224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sz="3200" dirty="0" smtClean="0">
                <a:latin typeface="+mj-lt"/>
              </a:rPr>
              <a:t>Introducción Horizonte 2020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sz="3200" dirty="0" smtClean="0">
                <a:latin typeface="+mj-lt"/>
              </a:rPr>
              <a:t>Estructuras de apoyo participante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62640" y="419768"/>
            <a:ext cx="5658509" cy="726851"/>
          </a:xfrm>
        </p:spPr>
        <p:txBody>
          <a:bodyPr/>
          <a:lstStyle/>
          <a:p>
            <a:r>
              <a:rPr lang="es-ES_tradnl" dirty="0">
                <a:latin typeface="Calibri" pitchFamily="34" charset="0"/>
                <a:ea typeface="+mn-ea"/>
                <a:cs typeface="+mn-cs"/>
              </a:rPr>
              <a:t>Prioridad «Retos sociales</a:t>
            </a:r>
            <a:r>
              <a:rPr lang="es-ES_tradnl" dirty="0" smtClean="0">
                <a:latin typeface="Calibri" pitchFamily="34" charset="0"/>
                <a:ea typeface="+mn-ea"/>
                <a:cs typeface="+mn-cs"/>
              </a:rPr>
              <a:t>»</a:t>
            </a:r>
            <a:endParaRPr lang="es-E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7418388" y="6702425"/>
            <a:ext cx="2397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>
                <a:latin typeface="Comic Sans MS" pitchFamily="66" charset="0"/>
              </a:rPr>
              <a:t>EUR million -Constant 2011 prices</a:t>
            </a:r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102241" cy="16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41" y="2950552"/>
            <a:ext cx="2102241" cy="16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7" y="2756098"/>
            <a:ext cx="2115736" cy="16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49" y="1268760"/>
            <a:ext cx="2102241" cy="16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21" y="2744709"/>
            <a:ext cx="2062464" cy="16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327468"/>
            <a:ext cx="6833121" cy="172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83" y="1268760"/>
            <a:ext cx="2102240" cy="16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175773" y="4232662"/>
            <a:ext cx="468000" cy="10801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Rectángulo redondeado"/>
          <p:cNvSpPr/>
          <p:nvPr/>
        </p:nvSpPr>
        <p:spPr>
          <a:xfrm>
            <a:off x="7423423" y="4340674"/>
            <a:ext cx="360000" cy="10801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867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91" y="4344764"/>
            <a:ext cx="2992642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9632"/>
            <a:ext cx="8659688" cy="711096"/>
          </a:xfrm>
        </p:spPr>
        <p:txBody>
          <a:bodyPr/>
          <a:lstStyle/>
          <a:p>
            <a:r>
              <a:rPr lang="es-ES" dirty="0">
                <a:latin typeface="Calibri" pitchFamily="34" charset="0"/>
                <a:ea typeface="+mn-ea"/>
                <a:cs typeface="+mn-cs"/>
              </a:rPr>
              <a:t>Convocatorias </a:t>
            </a:r>
            <a:r>
              <a:rPr lang="es-ES" dirty="0" smtClean="0">
                <a:latin typeface="Calibri" pitchFamily="34" charset="0"/>
                <a:ea typeface="+mn-ea"/>
                <a:cs typeface="+mn-cs"/>
              </a:rPr>
              <a:t>ordinarias - Tipo </a:t>
            </a:r>
            <a:r>
              <a:rPr lang="es-ES" dirty="0">
                <a:latin typeface="Calibri" pitchFamily="34" charset="0"/>
                <a:ea typeface="+mn-ea"/>
                <a:cs typeface="+mn-cs"/>
              </a:rPr>
              <a:t>de acción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5536" y="1484784"/>
            <a:ext cx="2592288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/>
              <a:t>Collaborative</a:t>
            </a:r>
            <a:r>
              <a:rPr lang="es-ES" b="1" dirty="0"/>
              <a:t> </a:t>
            </a:r>
            <a:r>
              <a:rPr lang="es-ES" b="1" dirty="0" err="1"/>
              <a:t>Projects</a:t>
            </a:r>
            <a:r>
              <a:rPr lang="es-ES" b="1" dirty="0"/>
              <a:t> (100</a:t>
            </a:r>
            <a:r>
              <a:rPr lang="es-ES" b="1" dirty="0" smtClean="0"/>
              <a:t>%)</a:t>
            </a:r>
            <a:endParaRPr lang="es-ES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3062833" y="1484784"/>
            <a:ext cx="2592288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/>
              <a:t>Collaborative</a:t>
            </a:r>
            <a:r>
              <a:rPr lang="es-ES" b="1" dirty="0"/>
              <a:t> </a:t>
            </a:r>
            <a:r>
              <a:rPr lang="es-ES" b="1" dirty="0" err="1"/>
              <a:t>Projects</a:t>
            </a:r>
            <a:r>
              <a:rPr lang="es-ES" b="1" dirty="0"/>
              <a:t> (70</a:t>
            </a:r>
            <a:r>
              <a:rPr lang="es-ES" b="1" dirty="0" smtClean="0"/>
              <a:t>% – </a:t>
            </a:r>
            <a:r>
              <a:rPr lang="es-ES" b="1" dirty="0" err="1" smtClean="0"/>
              <a:t>close</a:t>
            </a:r>
            <a:r>
              <a:rPr lang="es-ES" b="1" dirty="0" smtClean="0"/>
              <a:t>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market</a:t>
            </a:r>
            <a:r>
              <a:rPr lang="es-ES" b="1" dirty="0" smtClean="0"/>
              <a:t>]</a:t>
            </a:r>
            <a:endParaRPr lang="es-ES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716860" y="1484784"/>
            <a:ext cx="2592288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/>
              <a:t>Coordination</a:t>
            </a:r>
            <a:r>
              <a:rPr lang="es-ES" b="1" dirty="0"/>
              <a:t> and </a:t>
            </a:r>
            <a:r>
              <a:rPr lang="es-ES" b="1" dirty="0" err="1"/>
              <a:t>Support</a:t>
            </a:r>
            <a:r>
              <a:rPr lang="es-ES" b="1" dirty="0"/>
              <a:t> </a:t>
            </a:r>
            <a:r>
              <a:rPr lang="es-ES" b="1" dirty="0" err="1"/>
              <a:t>Actions</a:t>
            </a:r>
            <a:r>
              <a:rPr lang="es-ES" b="1" dirty="0"/>
              <a:t> = CSA (100%)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16" y="3111856"/>
            <a:ext cx="20828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33" y="3264214"/>
            <a:ext cx="2156942" cy="10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32" y="4653136"/>
            <a:ext cx="2194595" cy="10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4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0"/>
            <a:ext cx="8208912" cy="578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400" b="1" dirty="0" err="1" smtClean="0">
                <a:solidFill>
                  <a:srgbClr val="2F6EBB"/>
                </a:solidFill>
                <a:latin typeface="Calibri" pitchFamily="34" charset="0"/>
                <a:ea typeface="+mn-ea"/>
                <a:cs typeface="+mn-cs"/>
              </a:rPr>
              <a:t>Indice</a:t>
            </a:r>
            <a:endParaRPr lang="es-ES" sz="3400" b="1" dirty="0">
              <a:solidFill>
                <a:srgbClr val="2F6EBB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F6DF4-30CF-4836-B0FC-77C2AC4954F2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7" y="1556792"/>
            <a:ext cx="817977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Verdana" pitchFamily="34" charset="0"/>
              <a:buChar char="-"/>
            </a:pPr>
            <a:r>
              <a:rPr lang="es-ES" sz="3200" kern="0" dirty="0" smtClean="0">
                <a:solidFill>
                  <a:schemeClr val="bg2"/>
                </a:solidFill>
                <a:latin typeface="+mj-lt"/>
              </a:rPr>
              <a:t>HORIZONTE 2020  -  Introducción</a:t>
            </a:r>
          </a:p>
          <a:p>
            <a:pPr>
              <a:buFont typeface="Verdana" pitchFamily="34" charset="0"/>
              <a:buChar char="-"/>
            </a:pPr>
            <a:endParaRPr lang="es-ES" sz="3200" kern="0" dirty="0">
              <a:solidFill>
                <a:schemeClr val="bg2"/>
              </a:solidFill>
              <a:latin typeface="+mj-lt"/>
            </a:endParaRPr>
          </a:p>
          <a:p>
            <a:pPr>
              <a:buFont typeface="Verdana" pitchFamily="34" charset="0"/>
              <a:buChar char="-"/>
            </a:pPr>
            <a:r>
              <a:rPr lang="es-ES" sz="3200" kern="0" dirty="0" smtClean="0">
                <a:solidFill>
                  <a:srgbClr val="FF0000"/>
                </a:solidFill>
                <a:latin typeface="+mj-lt"/>
              </a:rPr>
              <a:t>Estructuras de Apoyo en España</a:t>
            </a:r>
            <a:endParaRPr lang="es-ES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64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9632"/>
            <a:ext cx="8077200" cy="1143000"/>
          </a:xfrm>
        </p:spPr>
        <p:txBody>
          <a:bodyPr/>
          <a:lstStyle/>
          <a:p>
            <a:r>
              <a:rPr lang="es-ES" dirty="0" smtClean="0"/>
              <a:t>Representante Nacional Comité </a:t>
            </a:r>
            <a:endParaRPr lang="es-ES" dirty="0"/>
          </a:p>
        </p:txBody>
      </p:sp>
      <p:sp>
        <p:nvSpPr>
          <p:cNvPr id="4" name="5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4283556" cy="3887300"/>
          </a:xfrm>
        </p:spPr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Representar y defender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los intereses españoles en los Comités de Programa (CP)</a:t>
            </a:r>
          </a:p>
          <a:p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Coordinar la delegación española,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 preparar los temas del Comité de Programa y transmitir la información a </a:t>
            </a:r>
            <a:r>
              <a:rPr lang="es-ES" sz="2000" dirty="0" err="1" smtClean="0">
                <a:solidFill>
                  <a:schemeClr val="tx2"/>
                </a:solidFill>
                <a:latin typeface="+mn-lt"/>
              </a:rPr>
              <a:t>NCPs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 y Expertos.</a:t>
            </a:r>
          </a:p>
          <a:p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Propuesta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 de objetivos anuales y plan de actuación.</a:t>
            </a:r>
          </a:p>
          <a:p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Seguimiento y análisis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de la participación española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: Responsable del plan para el cumplimiento de objetivos</a:t>
            </a:r>
          </a:p>
          <a:p>
            <a:endParaRPr lang="es-ES" sz="2000" b="1" dirty="0" smtClean="0">
              <a:solidFill>
                <a:schemeClr val="tx2"/>
              </a:solidFill>
              <a:latin typeface="+mn-lt"/>
            </a:endParaRPr>
          </a:p>
          <a:p>
            <a:endParaRPr lang="es-ES" sz="2000" dirty="0" smtClean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491880" y="1700808"/>
          <a:ext cx="6415450" cy="410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6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3224" cy="692696"/>
          </a:xfrm>
        </p:spPr>
        <p:txBody>
          <a:bodyPr/>
          <a:lstStyle/>
          <a:p>
            <a:r>
              <a:rPr lang="es-ES" dirty="0" smtClean="0"/>
              <a:t>Puntos Nacionales de Contacto</a:t>
            </a:r>
            <a:endParaRPr lang="es-ES" dirty="0"/>
          </a:p>
        </p:txBody>
      </p:sp>
      <p:sp>
        <p:nvSpPr>
          <p:cNvPr id="4" name="5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5097506" cy="3729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b="1" u="sng" dirty="0" smtClean="0">
                <a:solidFill>
                  <a:schemeClr val="tx2"/>
                </a:solidFill>
                <a:cs typeface="Times New Roman" pitchFamily="18" charset="0"/>
              </a:rPr>
              <a:t>Informar e incentivar a la participación</a:t>
            </a:r>
          </a:p>
          <a:p>
            <a:pPr>
              <a:buNone/>
            </a:pPr>
            <a:endParaRPr lang="es-ES" sz="2000" b="1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s-ES" sz="2000" u="sng" dirty="0" smtClean="0">
                <a:solidFill>
                  <a:schemeClr val="tx2"/>
                </a:solidFill>
                <a:cs typeface="Times New Roman" pitchFamily="18" charset="0"/>
              </a:rPr>
              <a:t>Distribuir</a:t>
            </a:r>
            <a:r>
              <a:rPr lang="es-ES" sz="2000" dirty="0" smtClean="0">
                <a:solidFill>
                  <a:schemeClr val="tx2"/>
                </a:solidFill>
                <a:cs typeface="Times New Roman" pitchFamily="18" charset="0"/>
              </a:rPr>
              <a:t> documentación general y específica sobre Horizonte 2020, sobre las condiciones de participación, sobre las posibilidades y condiciones para la presentación de propuestas, y en la elaboración de presupuestos y presentación de informes del proyecto.</a:t>
            </a:r>
          </a:p>
          <a:p>
            <a:r>
              <a:rPr lang="es-ES" sz="2000" u="sng" dirty="0" smtClean="0">
                <a:solidFill>
                  <a:schemeClr val="tx2"/>
                </a:solidFill>
                <a:cs typeface="Times New Roman" pitchFamily="18" charset="0"/>
              </a:rPr>
              <a:t>Organizar</a:t>
            </a:r>
            <a:r>
              <a:rPr lang="es-ES" sz="2000" dirty="0" smtClean="0">
                <a:solidFill>
                  <a:schemeClr val="tx2"/>
                </a:solidFill>
                <a:cs typeface="Times New Roman" pitchFamily="18" charset="0"/>
              </a:rPr>
              <a:t> actividades de información y difusión</a:t>
            </a:r>
          </a:p>
          <a:p>
            <a:r>
              <a:rPr lang="es-ES" sz="2000" u="sng" dirty="0" smtClean="0">
                <a:solidFill>
                  <a:schemeClr val="tx2"/>
                </a:solidFill>
                <a:cs typeface="Times New Roman" pitchFamily="18" charset="0"/>
              </a:rPr>
              <a:t>Promocionar</a:t>
            </a:r>
            <a:r>
              <a:rPr lang="es-ES" sz="2000" dirty="0" smtClean="0">
                <a:solidFill>
                  <a:schemeClr val="tx2"/>
                </a:solidFill>
                <a:cs typeface="Times New Roman" pitchFamily="18" charset="0"/>
              </a:rPr>
              <a:t> la presencia española en la UE proponiendo evaluadores, divulgando plazas vacantes como Experto Nacional Destacado (END), etc.</a:t>
            </a:r>
          </a:p>
          <a:p>
            <a:pPr>
              <a:buNone/>
            </a:pPr>
            <a:endParaRPr lang="es-E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77153476"/>
              </p:ext>
            </p:extLst>
          </p:nvPr>
        </p:nvGraphicFramePr>
        <p:xfrm>
          <a:off x="4067944" y="1772816"/>
          <a:ext cx="6126219" cy="374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0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400" b="1" dirty="0" err="1" smtClean="0">
                <a:solidFill>
                  <a:srgbClr val="2F6EBB"/>
                </a:solidFill>
                <a:latin typeface="Calibri" pitchFamily="34" charset="0"/>
                <a:ea typeface="+mn-ea"/>
                <a:cs typeface="+mn-cs"/>
              </a:rPr>
              <a:t>Indice</a:t>
            </a:r>
            <a:endParaRPr lang="es-ES" sz="3400" b="1" dirty="0">
              <a:solidFill>
                <a:srgbClr val="2F6EBB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F6DF4-30CF-4836-B0FC-77C2AC4954F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7" y="1556792"/>
            <a:ext cx="817977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Verdana" pitchFamily="34" charset="0"/>
              <a:buChar char="-"/>
            </a:pPr>
            <a:r>
              <a:rPr lang="es-ES" sz="3200" kern="0" dirty="0" smtClean="0">
                <a:solidFill>
                  <a:srgbClr val="FF0000"/>
                </a:solidFill>
                <a:latin typeface="+mj-lt"/>
              </a:rPr>
              <a:t>HORIZONTE 2020  -  Introducción</a:t>
            </a:r>
          </a:p>
          <a:p>
            <a:pPr>
              <a:buFont typeface="Verdana" pitchFamily="34" charset="0"/>
              <a:buChar char="-"/>
            </a:pPr>
            <a:endParaRPr lang="es-ES" sz="3200" kern="0" dirty="0">
              <a:solidFill>
                <a:schemeClr val="bg2"/>
              </a:solidFill>
              <a:latin typeface="+mj-lt"/>
            </a:endParaRPr>
          </a:p>
          <a:p>
            <a:pPr>
              <a:buFont typeface="Verdana" pitchFamily="34" charset="0"/>
              <a:buChar char="-"/>
            </a:pPr>
            <a:r>
              <a:rPr lang="es-ES" sz="3200" kern="0" dirty="0" smtClean="0">
                <a:solidFill>
                  <a:schemeClr val="bg2"/>
                </a:solidFill>
                <a:latin typeface="+mj-lt"/>
              </a:rPr>
              <a:t>Estructuras de Apoyo en España</a:t>
            </a:r>
            <a:endParaRPr lang="es-ES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98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400" b="1" dirty="0">
                <a:solidFill>
                  <a:srgbClr val="2F6EBB"/>
                </a:solidFill>
                <a:latin typeface="Calibri" pitchFamily="34" charset="0"/>
                <a:ea typeface="+mn-ea"/>
                <a:cs typeface="+mn-cs"/>
              </a:rPr>
              <a:t>Evolución presupuestaria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F6DF4-30CF-4836-B0FC-77C2AC4954F2}" type="slidenum">
              <a:rPr lang="es-ES" smtClean="0"/>
              <a:pPr/>
              <a:t>3</a:t>
            </a:fld>
            <a:endParaRPr lang="es-ES" dirty="0"/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939914"/>
              </p:ext>
            </p:extLst>
          </p:nvPr>
        </p:nvGraphicFramePr>
        <p:xfrm>
          <a:off x="1556987" y="1665844"/>
          <a:ext cx="6541984" cy="389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998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6816" y="188640"/>
            <a:ext cx="714948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3400" b="1" dirty="0">
                <a:solidFill>
                  <a:srgbClr val="2F6EBB"/>
                </a:solidFill>
                <a:latin typeface="Calibri" pitchFamily="34" charset="0"/>
                <a:ea typeface="+mn-ea"/>
                <a:cs typeface="+mn-cs"/>
              </a:rPr>
              <a:t>Resumen participantes españoles 2007-2012</a:t>
            </a:r>
            <a:endParaRPr lang="es-ES" sz="3400" b="1" dirty="0">
              <a:solidFill>
                <a:srgbClr val="2F6EBB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F6DF4-30CF-4836-B0FC-77C2AC4954F2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Principales participantes españoles 2007-2012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1622648"/>
            <a:ext cx="817977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Verdana" pitchFamily="34" charset="0"/>
              <a:buChar char="-"/>
            </a:pPr>
            <a:r>
              <a:rPr lang="es-ES" sz="2000" kern="0" dirty="0">
                <a:solidFill>
                  <a:schemeClr val="bg2"/>
                </a:solidFill>
              </a:rPr>
              <a:t>Entre las 50 empresas europeas con más retorno hay cinco españolas: Telefónica I+D (4ª posición); </a:t>
            </a:r>
            <a:r>
              <a:rPr lang="es-ES" sz="2000" kern="0" dirty="0" err="1">
                <a:solidFill>
                  <a:schemeClr val="bg2"/>
                </a:solidFill>
              </a:rPr>
              <a:t>Atos</a:t>
            </a:r>
            <a:r>
              <a:rPr lang="es-ES" sz="2000" kern="0" dirty="0">
                <a:solidFill>
                  <a:schemeClr val="bg2"/>
                </a:solidFill>
              </a:rPr>
              <a:t> España (9ª); Acciona Infraestructuras (20ª); ISDEFE (46ª)  e Indra Sistemas (50ª) </a:t>
            </a:r>
            <a:endParaRPr lang="es-ES" sz="2000" kern="0" dirty="0" smtClean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endParaRPr lang="es-ES" sz="2000" kern="0" dirty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r>
              <a:rPr lang="es-ES" sz="2000" b="1" kern="0" dirty="0">
                <a:solidFill>
                  <a:schemeClr val="bg2"/>
                </a:solidFill>
              </a:rPr>
              <a:t>Las primeras universidades españolas están en los puestos 67º (U. </a:t>
            </a:r>
            <a:r>
              <a:rPr lang="es-ES" sz="2000" b="1" kern="0" dirty="0" err="1">
                <a:solidFill>
                  <a:schemeClr val="bg2"/>
                </a:solidFill>
              </a:rPr>
              <a:t>Pompeu</a:t>
            </a:r>
            <a:r>
              <a:rPr lang="es-ES" sz="2000" b="1" kern="0" dirty="0">
                <a:solidFill>
                  <a:schemeClr val="bg2"/>
                </a:solidFill>
              </a:rPr>
              <a:t> </a:t>
            </a:r>
            <a:r>
              <a:rPr lang="es-ES" sz="2000" b="1" kern="0" dirty="0" err="1">
                <a:solidFill>
                  <a:schemeClr val="bg2"/>
                </a:solidFill>
              </a:rPr>
              <a:t>Fabra</a:t>
            </a:r>
            <a:r>
              <a:rPr lang="es-ES" sz="2000" b="1" kern="0" dirty="0">
                <a:solidFill>
                  <a:schemeClr val="bg2"/>
                </a:solidFill>
              </a:rPr>
              <a:t>) y 69º (UPM)</a:t>
            </a:r>
          </a:p>
          <a:p>
            <a:pPr>
              <a:buFont typeface="Verdana" pitchFamily="34" charset="0"/>
              <a:buChar char="-"/>
            </a:pPr>
            <a:endParaRPr lang="es-ES" sz="2000" kern="0" dirty="0" smtClean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r>
              <a:rPr lang="es-ES" sz="2000" kern="0" dirty="0" smtClean="0">
                <a:solidFill>
                  <a:schemeClr val="bg2"/>
                </a:solidFill>
              </a:rPr>
              <a:t>Entre </a:t>
            </a:r>
            <a:r>
              <a:rPr lang="es-ES" sz="2000" kern="0" dirty="0">
                <a:solidFill>
                  <a:schemeClr val="bg2"/>
                </a:solidFill>
              </a:rPr>
              <a:t>el resto de entidades, entre las 50 primeras se encuentran el CSIC (7º), </a:t>
            </a:r>
            <a:r>
              <a:rPr lang="es-ES" sz="2000" kern="0" dirty="0" err="1">
                <a:solidFill>
                  <a:schemeClr val="bg2"/>
                </a:solidFill>
              </a:rPr>
              <a:t>Tecnalia</a:t>
            </a:r>
            <a:r>
              <a:rPr lang="es-ES" sz="2000" kern="0" dirty="0">
                <a:solidFill>
                  <a:schemeClr val="bg2"/>
                </a:solidFill>
              </a:rPr>
              <a:t> (14º) , F. Centre de </a:t>
            </a:r>
            <a:r>
              <a:rPr lang="es-ES" sz="2000" kern="0" dirty="0" err="1">
                <a:solidFill>
                  <a:schemeClr val="bg2"/>
                </a:solidFill>
              </a:rPr>
              <a:t>Regulació</a:t>
            </a:r>
            <a:r>
              <a:rPr lang="es-ES" sz="2000" kern="0" dirty="0">
                <a:solidFill>
                  <a:schemeClr val="bg2"/>
                </a:solidFill>
              </a:rPr>
              <a:t> Genómica (46ª) y Barcelona </a:t>
            </a:r>
            <a:r>
              <a:rPr lang="es-ES" sz="2000" kern="0" dirty="0" err="1">
                <a:solidFill>
                  <a:schemeClr val="bg2"/>
                </a:solidFill>
              </a:rPr>
              <a:t>Supercomputing</a:t>
            </a:r>
            <a:r>
              <a:rPr lang="es-ES" sz="2000" kern="0" dirty="0">
                <a:solidFill>
                  <a:schemeClr val="bg2"/>
                </a:solidFill>
              </a:rPr>
              <a:t> </a:t>
            </a:r>
            <a:r>
              <a:rPr lang="es-ES" sz="2000" kern="0" dirty="0" err="1">
                <a:solidFill>
                  <a:schemeClr val="bg2"/>
                </a:solidFill>
              </a:rPr>
              <a:t>Centrer</a:t>
            </a:r>
            <a:r>
              <a:rPr lang="es-ES" sz="2000" kern="0" dirty="0">
                <a:solidFill>
                  <a:schemeClr val="bg2"/>
                </a:solidFill>
              </a:rPr>
              <a:t> (49º)</a:t>
            </a:r>
          </a:p>
          <a:p>
            <a:pPr>
              <a:buFont typeface="Verdana" pitchFamily="34" charset="0"/>
              <a:buChar char="-"/>
            </a:pPr>
            <a:endParaRPr lang="es-ES" sz="1800" kern="0" dirty="0">
              <a:solidFill>
                <a:schemeClr val="bg2"/>
              </a:solidFill>
            </a:endParaRPr>
          </a:p>
          <a:p>
            <a:endParaRPr lang="es-ES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90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400" b="1" dirty="0" err="1">
                <a:solidFill>
                  <a:srgbClr val="2F6EBB"/>
                </a:solidFill>
                <a:latin typeface="Calibri" pitchFamily="34" charset="0"/>
                <a:ea typeface="+mn-ea"/>
                <a:cs typeface="+mn-cs"/>
              </a:rPr>
              <a:t>Carácterísticas</a:t>
            </a:r>
            <a:r>
              <a:rPr lang="es-ES" sz="3400" b="1" dirty="0">
                <a:solidFill>
                  <a:srgbClr val="2F6EBB"/>
                </a:solidFill>
                <a:latin typeface="Calibri" pitchFamily="34" charset="0"/>
                <a:ea typeface="+mn-ea"/>
                <a:cs typeface="+mn-cs"/>
              </a:rPr>
              <a:t> principales y diferencias con el VII PM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F6DF4-30CF-4836-B0FC-77C2AC4954F2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478632"/>
            <a:ext cx="8179777" cy="42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Verdana" pitchFamily="34" charset="0"/>
              <a:buChar char="-"/>
            </a:pPr>
            <a:r>
              <a:rPr lang="es-ES" sz="2000" b="1" kern="0" dirty="0">
                <a:solidFill>
                  <a:schemeClr val="bg2"/>
                </a:solidFill>
              </a:rPr>
              <a:t>Muy enfocado a los retos</a:t>
            </a:r>
            <a:r>
              <a:rPr lang="es-ES" sz="2000" kern="0" dirty="0">
                <a:solidFill>
                  <a:schemeClr val="bg2"/>
                </a:solidFill>
              </a:rPr>
              <a:t>, proporcionando a los solicitante mayor libertad a la hora de proponer soluciones </a:t>
            </a:r>
            <a:r>
              <a:rPr lang="es-ES" sz="2000" kern="0" dirty="0" smtClean="0">
                <a:solidFill>
                  <a:schemeClr val="bg2"/>
                </a:solidFill>
              </a:rPr>
              <a:t>innovadoras</a:t>
            </a:r>
            <a:endParaRPr lang="es-ES" sz="2000" kern="0" dirty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endParaRPr lang="es-ES" sz="2000" kern="0" dirty="0" smtClean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r>
              <a:rPr lang="es-ES" sz="2000" kern="0" dirty="0" smtClean="0">
                <a:solidFill>
                  <a:schemeClr val="bg2"/>
                </a:solidFill>
              </a:rPr>
              <a:t>Lista </a:t>
            </a:r>
            <a:r>
              <a:rPr lang="es-ES" sz="2000" kern="0" dirty="0">
                <a:solidFill>
                  <a:schemeClr val="bg2"/>
                </a:solidFill>
              </a:rPr>
              <a:t>simplificada de tipos de acciones (I+D al 100%; acciones de innovación al 70%, etc</a:t>
            </a:r>
            <a:r>
              <a:rPr lang="es-ES" sz="2000" kern="0" dirty="0" smtClean="0">
                <a:solidFill>
                  <a:schemeClr val="bg2"/>
                </a:solidFill>
              </a:rPr>
              <a:t>.)</a:t>
            </a:r>
          </a:p>
          <a:p>
            <a:pPr>
              <a:buFont typeface="Verdana" pitchFamily="34" charset="0"/>
              <a:buChar char="-"/>
            </a:pPr>
            <a:endParaRPr lang="es-ES" sz="2000" kern="0" dirty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r>
              <a:rPr lang="es-ES" sz="2000" b="1" kern="0" dirty="0">
                <a:solidFill>
                  <a:schemeClr val="bg2"/>
                </a:solidFill>
              </a:rPr>
              <a:t>Más énfasis al impacto esperado</a:t>
            </a:r>
          </a:p>
          <a:p>
            <a:pPr>
              <a:buFont typeface="Verdana" pitchFamily="34" charset="0"/>
              <a:buChar char="-"/>
            </a:pPr>
            <a:endParaRPr lang="es-ES" sz="2000" kern="0" dirty="0" smtClean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r>
              <a:rPr lang="es-ES" sz="2000" kern="0" dirty="0" err="1" smtClean="0">
                <a:solidFill>
                  <a:schemeClr val="bg2"/>
                </a:solidFill>
              </a:rPr>
              <a:t>Topics</a:t>
            </a:r>
            <a:r>
              <a:rPr lang="es-ES" sz="2000" kern="0" dirty="0" smtClean="0">
                <a:solidFill>
                  <a:schemeClr val="bg2"/>
                </a:solidFill>
              </a:rPr>
              <a:t> </a:t>
            </a:r>
            <a:r>
              <a:rPr lang="es-ES" sz="2000" kern="0" dirty="0">
                <a:solidFill>
                  <a:schemeClr val="bg2"/>
                </a:solidFill>
              </a:rPr>
              <a:t>más </a:t>
            </a:r>
            <a:r>
              <a:rPr lang="es-ES" sz="2000" kern="0" dirty="0" smtClean="0">
                <a:solidFill>
                  <a:schemeClr val="bg2"/>
                </a:solidFill>
              </a:rPr>
              <a:t>amplios </a:t>
            </a:r>
            <a:r>
              <a:rPr lang="es-ES" sz="2000" b="1" kern="0" dirty="0">
                <a:solidFill>
                  <a:schemeClr val="bg2"/>
                </a:solidFill>
              </a:rPr>
              <a:t>(No prescriptivo tecnológicamente</a:t>
            </a:r>
            <a:r>
              <a:rPr lang="es-ES" sz="2000" kern="0" dirty="0">
                <a:solidFill>
                  <a:schemeClr val="bg2"/>
                </a:solidFill>
              </a:rPr>
              <a:t>)</a:t>
            </a:r>
          </a:p>
          <a:p>
            <a:pPr>
              <a:buFont typeface="Verdana" pitchFamily="34" charset="0"/>
              <a:buChar char="-"/>
            </a:pPr>
            <a:endParaRPr lang="es-ES" sz="2000" kern="0" dirty="0" smtClean="0">
              <a:solidFill>
                <a:schemeClr val="bg2"/>
              </a:solidFill>
            </a:endParaRPr>
          </a:p>
          <a:p>
            <a:pPr>
              <a:buFont typeface="Verdana" pitchFamily="34" charset="0"/>
              <a:buChar char="-"/>
            </a:pPr>
            <a:r>
              <a:rPr lang="es-ES" sz="2000" kern="0" dirty="0" smtClean="0">
                <a:solidFill>
                  <a:schemeClr val="bg2"/>
                </a:solidFill>
              </a:rPr>
              <a:t>Las </a:t>
            </a:r>
            <a:r>
              <a:rPr lang="es-ES" sz="2000" kern="0" dirty="0">
                <a:solidFill>
                  <a:schemeClr val="bg2"/>
                </a:solidFill>
              </a:rPr>
              <a:t>acciones transversales (ciencias sociales, cuestiones de género, cooperación internacional…) están más integradas</a:t>
            </a:r>
          </a:p>
          <a:p>
            <a:pPr>
              <a:buFont typeface="Verdana" pitchFamily="34" charset="0"/>
              <a:buChar char="-"/>
            </a:pPr>
            <a:endParaRPr lang="es-ES" sz="1800" kern="0" dirty="0">
              <a:solidFill>
                <a:schemeClr val="bg2"/>
              </a:solidFill>
            </a:endParaRPr>
          </a:p>
          <a:p>
            <a:endParaRPr lang="es-ES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61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Título"/>
          <p:cNvSpPr txBox="1">
            <a:spLocks/>
          </p:cNvSpPr>
          <p:nvPr/>
        </p:nvSpPr>
        <p:spPr bwMode="auto">
          <a:xfrm>
            <a:off x="755650" y="115888"/>
            <a:ext cx="808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400" b="1" dirty="0">
                <a:solidFill>
                  <a:srgbClr val="2F6EBB"/>
                </a:solidFill>
                <a:latin typeface="Calibri" pitchFamily="34" charset="0"/>
              </a:rPr>
              <a:t>Estructura y Presupuesto</a:t>
            </a:r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128792" cy="52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2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spect="1" noChangeArrowheads="1"/>
          </p:cNvSpPr>
          <p:nvPr/>
        </p:nvSpPr>
        <p:spPr bwMode="auto">
          <a:xfrm>
            <a:off x="461963" y="720725"/>
            <a:ext cx="7664450" cy="5445125"/>
          </a:xfrm>
          <a:prstGeom prst="rect">
            <a:avLst/>
          </a:prstGeom>
          <a:noFill/>
          <a:ln>
            <a:noFill/>
          </a:ln>
          <a:extLst/>
        </p:spPr>
        <p:txBody>
          <a:bodyPr lIns="80147" tIns="40074" rIns="80147" bIns="40074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800">
              <a:latin typeface="+mj-lt"/>
              <a:cs typeface="+mn-cs"/>
            </a:endParaRPr>
          </a:p>
        </p:txBody>
      </p:sp>
      <p:sp>
        <p:nvSpPr>
          <p:cNvPr id="20485" name="3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6520886" cy="683237"/>
          </a:xfrm>
        </p:spPr>
        <p:txBody>
          <a:bodyPr/>
          <a:lstStyle/>
          <a:p>
            <a:r>
              <a:rPr lang="es-ES_tradnl" dirty="0">
                <a:latin typeface="Calibri" pitchFamily="34" charset="0"/>
                <a:ea typeface="+mn-ea"/>
                <a:cs typeface="+mn-cs"/>
              </a:rPr>
              <a:t>Prioridad «Ciencia excelente»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07504" y="836712"/>
            <a:ext cx="7983537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9750" algn="l"/>
              </a:tabLst>
              <a:defRPr/>
            </a:pPr>
            <a:r>
              <a:rPr lang="es-ES_tradnl" dirty="0">
                <a:solidFill>
                  <a:schemeClr val="tx1"/>
                </a:solidFill>
                <a:latin typeface="+mj-lt"/>
              </a:rPr>
              <a:t>Reforzar y ampliar la excelencia de la base científica de la Unión, así como a consolidar el Espacio Europeo de Investigación para hacer que el sistema de investigación e innovación de la Unión resulte más competitivo a escala mundial. </a:t>
            </a:r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4" y="4725144"/>
            <a:ext cx="8351912" cy="13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 rot="5400000">
            <a:off x="8393272" y="5337413"/>
            <a:ext cx="10390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dirty="0" smtClean="0"/>
              <a:t>Precios corrientes en M€</a:t>
            </a:r>
            <a:endParaRPr lang="es-ES_tradnl" sz="600" dirty="0"/>
          </a:p>
        </p:txBody>
      </p:sp>
      <p:pic>
        <p:nvPicPr>
          <p:cNvPr id="33178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3226" y="3055898"/>
            <a:ext cx="2214491" cy="16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61" y="1988840"/>
            <a:ext cx="2092213" cy="167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53" y="2924770"/>
            <a:ext cx="2179138" cy="174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275557" cy="18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286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>
            <a:spLocks noChangeAspect="1" noChangeArrowheads="1"/>
          </p:cNvSpPr>
          <p:nvPr/>
        </p:nvSpPr>
        <p:spPr bwMode="auto">
          <a:xfrm>
            <a:off x="461963" y="720725"/>
            <a:ext cx="76644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defTabSz="80168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24581" name="3 Título"/>
          <p:cNvSpPr>
            <a:spLocks noGrp="1"/>
          </p:cNvSpPr>
          <p:nvPr>
            <p:ph type="title"/>
          </p:nvPr>
        </p:nvSpPr>
        <p:spPr>
          <a:xfrm>
            <a:off x="251520" y="115888"/>
            <a:ext cx="8077200" cy="792832"/>
          </a:xfrm>
        </p:spPr>
        <p:txBody>
          <a:bodyPr/>
          <a:lstStyle/>
          <a:p>
            <a:r>
              <a:rPr lang="es-ES_tradnl" dirty="0">
                <a:latin typeface="Calibri" pitchFamily="34" charset="0"/>
                <a:ea typeface="+mn-ea"/>
                <a:cs typeface="+mn-cs"/>
              </a:rPr>
              <a:t>Prioridad «Liderazgo industrial</a:t>
            </a:r>
            <a:r>
              <a:rPr lang="es-ES_tradnl" dirty="0" smtClean="0">
                <a:latin typeface="Calibri" pitchFamily="34" charset="0"/>
                <a:ea typeface="+mn-ea"/>
                <a:cs typeface="+mn-cs"/>
              </a:rPr>
              <a:t>»</a:t>
            </a:r>
            <a:endParaRPr lang="es-ES_tradnl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07504" y="1052736"/>
            <a:ext cx="7993062" cy="8640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9750" algn="l"/>
              </a:tabLst>
              <a:defRPr/>
            </a:pPr>
            <a:r>
              <a:rPr lang="es-ES_tradnl" dirty="0">
                <a:solidFill>
                  <a:schemeClr val="tx1"/>
                </a:solidFill>
                <a:latin typeface="+mj-lt"/>
              </a:rPr>
              <a:t>Acelerar el desarrollo de las tecnologías e innovaciones que sustentarán las empresas del mañana y ayudar a las PYME innovadoras europeas a convertirse en empresas líderes en el mundo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361238" y="3068638"/>
            <a:ext cx="287337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73995"/>
            <a:ext cx="259776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02" y="3878164"/>
            <a:ext cx="2592288" cy="20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64957"/>
            <a:ext cx="2603235" cy="20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01764"/>
            <a:ext cx="2597762" cy="207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48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3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077200" cy="566936"/>
          </a:xfrm>
        </p:spPr>
        <p:txBody>
          <a:bodyPr/>
          <a:lstStyle/>
          <a:p>
            <a:r>
              <a:rPr lang="es-ES_tradnl" dirty="0">
                <a:latin typeface="Calibri" pitchFamily="34" charset="0"/>
                <a:ea typeface="+mn-ea"/>
                <a:cs typeface="+mn-cs"/>
              </a:rPr>
              <a:t>Prioridad «Liderazgo industrial»</a:t>
            </a:r>
          </a:p>
        </p:txBody>
      </p:sp>
      <p:sp>
        <p:nvSpPr>
          <p:cNvPr id="26626" name="4 Marcador de contenido"/>
          <p:cNvSpPr>
            <a:spLocks noGrp="1"/>
          </p:cNvSpPr>
          <p:nvPr>
            <p:ph idx="1"/>
          </p:nvPr>
        </p:nvSpPr>
        <p:spPr>
          <a:xfrm>
            <a:off x="383232" y="1599473"/>
            <a:ext cx="8077200" cy="3197679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s-ES_tradnl" sz="2000" b="1" dirty="0" smtClean="0">
                <a:solidFill>
                  <a:srgbClr val="00B0F0"/>
                </a:solidFill>
              </a:rPr>
              <a:t>Liderazgo en tecnologías industriales y de capacitación</a:t>
            </a:r>
            <a:r>
              <a:rPr lang="es-ES_tradnl" sz="2000" dirty="0" smtClean="0">
                <a:solidFill>
                  <a:srgbClr val="00B0F0"/>
                </a:solidFill>
              </a:rPr>
              <a:t> </a:t>
            </a:r>
            <a:r>
              <a:rPr lang="es-ES_tradnl" sz="1800" dirty="0" smtClean="0">
                <a:solidFill>
                  <a:srgbClr val="000066"/>
                </a:solidFill>
              </a:rPr>
              <a:t>prestará un apoyo específico a la </a:t>
            </a:r>
            <a:r>
              <a:rPr lang="es-ES_tradnl" sz="1800" u="sng" dirty="0" smtClean="0">
                <a:solidFill>
                  <a:srgbClr val="000066"/>
                </a:solidFill>
              </a:rPr>
              <a:t>investigación, desarrollo y demostración</a:t>
            </a:r>
            <a:r>
              <a:rPr lang="es-ES_tradnl" sz="1800" dirty="0" smtClean="0">
                <a:solidFill>
                  <a:srgbClr val="000066"/>
                </a:solidFill>
              </a:rPr>
              <a:t> en los ámbitos de:</a:t>
            </a:r>
          </a:p>
          <a:p>
            <a:pPr marL="630238" lvl="1" indent="0">
              <a:spcBef>
                <a:spcPct val="0"/>
              </a:spcBef>
              <a:buFont typeface="Arial" charset="0"/>
              <a:buNone/>
            </a:pPr>
            <a:r>
              <a:rPr lang="es-ES_tradnl" sz="1800" b="1" dirty="0" smtClean="0">
                <a:solidFill>
                  <a:srgbClr val="000066"/>
                </a:solidFill>
              </a:rPr>
              <a:t>las TIC, </a:t>
            </a:r>
          </a:p>
          <a:p>
            <a:pPr marL="630238" lvl="1" indent="0">
              <a:spcBef>
                <a:spcPct val="0"/>
              </a:spcBef>
              <a:buFont typeface="Arial" charset="0"/>
              <a:buNone/>
            </a:pPr>
            <a:r>
              <a:rPr lang="es-ES_tradnl" sz="1800" b="1" dirty="0">
                <a:solidFill>
                  <a:srgbClr val="000066"/>
                </a:solidFill>
              </a:rPr>
              <a:t>la nanotecnología,</a:t>
            </a:r>
          </a:p>
          <a:p>
            <a:pPr marL="630238" lvl="1" indent="0">
              <a:spcBef>
                <a:spcPct val="0"/>
              </a:spcBef>
              <a:buFont typeface="Arial" charset="0"/>
              <a:buNone/>
            </a:pPr>
            <a:r>
              <a:rPr lang="es-ES_tradnl" sz="1800" b="1" dirty="0">
                <a:solidFill>
                  <a:srgbClr val="000066"/>
                </a:solidFill>
              </a:rPr>
              <a:t>los materiales avanzados,</a:t>
            </a:r>
          </a:p>
          <a:p>
            <a:pPr marL="630238" lvl="1" indent="0">
              <a:spcBef>
                <a:spcPct val="0"/>
              </a:spcBef>
              <a:buFont typeface="Arial" charset="0"/>
              <a:buNone/>
            </a:pPr>
            <a:r>
              <a:rPr lang="es-ES_tradnl" sz="1800" b="1" dirty="0">
                <a:solidFill>
                  <a:srgbClr val="000066"/>
                </a:solidFill>
              </a:rPr>
              <a:t>la biotecnología,</a:t>
            </a:r>
          </a:p>
          <a:p>
            <a:pPr marL="630238" lvl="1" indent="0">
              <a:spcBef>
                <a:spcPct val="0"/>
              </a:spcBef>
              <a:buFont typeface="Arial" charset="0"/>
              <a:buNone/>
            </a:pPr>
            <a:r>
              <a:rPr lang="es-ES_tradnl" sz="1800" b="1" dirty="0" smtClean="0">
                <a:solidFill>
                  <a:srgbClr val="000066"/>
                </a:solidFill>
              </a:rPr>
              <a:t>la fabricación y transformación avanzadas y</a:t>
            </a:r>
          </a:p>
          <a:p>
            <a:pPr marL="630238" lvl="1" indent="0">
              <a:spcBef>
                <a:spcPct val="0"/>
              </a:spcBef>
              <a:buFont typeface="Arial" charset="0"/>
              <a:buNone/>
            </a:pPr>
            <a:r>
              <a:rPr lang="es-ES_tradnl" sz="1800" b="1" dirty="0" smtClean="0">
                <a:solidFill>
                  <a:srgbClr val="000066"/>
                </a:solidFill>
              </a:rPr>
              <a:t>el espacio. </a:t>
            </a:r>
          </a:p>
          <a:p>
            <a:pPr marL="0" indent="0">
              <a:buFont typeface="Arial" charset="0"/>
              <a:buNone/>
            </a:pPr>
            <a:r>
              <a:rPr lang="es-ES_tradnl" sz="1800" dirty="0" smtClean="0">
                <a:solidFill>
                  <a:srgbClr val="000066"/>
                </a:solidFill>
              </a:rPr>
              <a:t>Se hará hincapié en la interacción y convergencia de las diferentes tecnologías y entre ellas.</a:t>
            </a:r>
          </a:p>
          <a:p>
            <a:pPr marL="0" indent="0">
              <a:buFont typeface="Arial" charset="0"/>
              <a:buNone/>
            </a:pPr>
            <a:endParaRPr lang="es-ES_tradnl" sz="5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/>
      <a:lstStyle>
        <a:defPPr marL="274320" marR="0" indent="-27432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Char char=""/>
          <a:tabLst/>
          <a:defRPr kumimoji="0" sz="2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29699</TotalTime>
  <Words>580</Words>
  <Application>Microsoft Office PowerPoint</Application>
  <PresentationFormat>Presentación en pantalla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Flujo</vt:lpstr>
      <vt:lpstr>1_Flujo</vt:lpstr>
      <vt:lpstr>Presentación de PowerPoint</vt:lpstr>
      <vt:lpstr>Indice</vt:lpstr>
      <vt:lpstr>Evolución presupuestaria </vt:lpstr>
      <vt:lpstr>Resumen participantes españoles 2007-2012</vt:lpstr>
      <vt:lpstr>Carácterísticas principales y diferencias con el VII PM</vt:lpstr>
      <vt:lpstr>Presentación de PowerPoint</vt:lpstr>
      <vt:lpstr>Prioridad «Ciencia excelente»</vt:lpstr>
      <vt:lpstr>Prioridad «Liderazgo industrial»</vt:lpstr>
      <vt:lpstr>Prioridad «Liderazgo industrial»</vt:lpstr>
      <vt:lpstr>Prioridad «Retos sociales»</vt:lpstr>
      <vt:lpstr>Convocatorias ordinarias - Tipo de acción</vt:lpstr>
      <vt:lpstr>Presentación de PowerPoint</vt:lpstr>
      <vt:lpstr>Indice</vt:lpstr>
      <vt:lpstr>Representante Nacional Comité </vt:lpstr>
      <vt:lpstr>Puntos Nacionales de 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Ivan Carrero Tebar</dc:creator>
  <cp:lastModifiedBy>Borja Izquierdo Alonso</cp:lastModifiedBy>
  <cp:revision>90</cp:revision>
  <dcterms:created xsi:type="dcterms:W3CDTF">2011-03-18T10:00:09Z</dcterms:created>
  <dcterms:modified xsi:type="dcterms:W3CDTF">2014-05-29T06:21:31Z</dcterms:modified>
</cp:coreProperties>
</file>