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340" r:id="rId9"/>
    <p:sldId id="267" r:id="rId10"/>
    <p:sldId id="268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339" r:id="rId27"/>
    <p:sldId id="292" r:id="rId28"/>
    <p:sldId id="293" r:id="rId29"/>
    <p:sldId id="349" r:id="rId30"/>
    <p:sldId id="294" r:id="rId31"/>
    <p:sldId id="295" r:id="rId32"/>
    <p:sldId id="299" r:id="rId33"/>
    <p:sldId id="300" r:id="rId34"/>
    <p:sldId id="343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44" r:id="rId56"/>
    <p:sldId id="345" r:id="rId57"/>
    <p:sldId id="324" r:id="rId58"/>
    <p:sldId id="325" r:id="rId59"/>
    <p:sldId id="323" r:id="rId60"/>
    <p:sldId id="347" r:id="rId61"/>
    <p:sldId id="348" r:id="rId62"/>
    <p:sldId id="338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EA8A4-ED18-4D22-B4F1-B3513951912A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D419733-4C61-4A16-9083-ACD789B712B7}">
      <dgm:prSet custT="1"/>
      <dgm:spPr/>
      <dgm:t>
        <a:bodyPr/>
        <a:lstStyle/>
        <a:p>
          <a:pPr rtl="0"/>
          <a:r>
            <a:rPr lang="es-ES" sz="2400" dirty="0" smtClean="0"/>
            <a:t>Derechos Morales</a:t>
          </a:r>
        </a:p>
      </dgm:t>
    </dgm:pt>
    <dgm:pt modelId="{8E2ABA5C-9479-4863-AF68-355D52292F05}" type="parTrans" cxnId="{665AABF9-7EC3-4861-983D-E9B3F836141A}">
      <dgm:prSet/>
      <dgm:spPr/>
      <dgm:t>
        <a:bodyPr/>
        <a:lstStyle/>
        <a:p>
          <a:endParaRPr lang="es-ES"/>
        </a:p>
      </dgm:t>
    </dgm:pt>
    <dgm:pt modelId="{69E1E91A-B280-4A07-AEC7-C51716C5F8E0}" type="sibTrans" cxnId="{665AABF9-7EC3-4861-983D-E9B3F836141A}">
      <dgm:prSet/>
      <dgm:spPr/>
      <dgm:t>
        <a:bodyPr/>
        <a:lstStyle/>
        <a:p>
          <a:endParaRPr lang="es-ES"/>
        </a:p>
      </dgm:t>
    </dgm:pt>
    <dgm:pt modelId="{81EFF2C2-9E3D-4ED0-B22E-6B63402C9800}">
      <dgm:prSet custT="1"/>
      <dgm:spPr/>
      <dgm:t>
        <a:bodyPr/>
        <a:lstStyle/>
        <a:p>
          <a:pPr rtl="0"/>
          <a:r>
            <a:rPr lang="es-ES" sz="2400" dirty="0" smtClean="0"/>
            <a:t>Derechos de Explotación</a:t>
          </a:r>
          <a:endParaRPr lang="es-ES" sz="2400" dirty="0"/>
        </a:p>
      </dgm:t>
    </dgm:pt>
    <dgm:pt modelId="{97F23E55-395D-4CD6-9B10-52D78C8E70DB}" type="parTrans" cxnId="{3586A819-32DC-4796-873E-C1DC5D9D405A}">
      <dgm:prSet/>
      <dgm:spPr/>
      <dgm:t>
        <a:bodyPr/>
        <a:lstStyle/>
        <a:p>
          <a:endParaRPr lang="es-ES"/>
        </a:p>
      </dgm:t>
    </dgm:pt>
    <dgm:pt modelId="{EA521134-2FAA-43D0-84E2-A7E7B5714986}" type="sibTrans" cxnId="{3586A819-32DC-4796-873E-C1DC5D9D405A}">
      <dgm:prSet/>
      <dgm:spPr/>
      <dgm:t>
        <a:bodyPr/>
        <a:lstStyle/>
        <a:p>
          <a:endParaRPr lang="es-ES"/>
        </a:p>
      </dgm:t>
    </dgm:pt>
    <dgm:pt modelId="{18FEED0D-88D5-4782-B4E1-58FD2C8ECCFB}" type="pres">
      <dgm:prSet presAssocID="{F59EA8A4-ED18-4D22-B4F1-B351395191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CFF1C5-CCBC-4D8A-8627-0D1483B6006D}" type="pres">
      <dgm:prSet presAssocID="{0D419733-4C61-4A16-9083-ACD789B712B7}" presName="parentText" presStyleLbl="node1" presStyleIdx="0" presStyleCnt="2" custScaleY="881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90110-EB9B-4157-B5CE-17B7220983CC}" type="pres">
      <dgm:prSet presAssocID="{69E1E91A-B280-4A07-AEC7-C51716C5F8E0}" presName="spacer" presStyleCnt="0"/>
      <dgm:spPr/>
      <dgm:t>
        <a:bodyPr/>
        <a:lstStyle/>
        <a:p>
          <a:endParaRPr lang="es-ES"/>
        </a:p>
      </dgm:t>
    </dgm:pt>
    <dgm:pt modelId="{65406D56-356C-42F7-BEBA-885D95F91643}" type="pres">
      <dgm:prSet presAssocID="{81EFF2C2-9E3D-4ED0-B22E-6B63402C9800}" presName="parentText" presStyleLbl="node1" presStyleIdx="1" presStyleCnt="2" custScaleY="8838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FF1110-B445-4E12-8CDE-E893814F2C55}" type="presOf" srcId="{81EFF2C2-9E3D-4ED0-B22E-6B63402C9800}" destId="{65406D56-356C-42F7-BEBA-885D95F91643}" srcOrd="0" destOrd="0" presId="urn:microsoft.com/office/officeart/2005/8/layout/vList2"/>
    <dgm:cxn modelId="{3586A819-32DC-4796-873E-C1DC5D9D405A}" srcId="{F59EA8A4-ED18-4D22-B4F1-B3513951912A}" destId="{81EFF2C2-9E3D-4ED0-B22E-6B63402C9800}" srcOrd="1" destOrd="0" parTransId="{97F23E55-395D-4CD6-9B10-52D78C8E70DB}" sibTransId="{EA521134-2FAA-43D0-84E2-A7E7B5714986}"/>
    <dgm:cxn modelId="{5B76675A-03BF-4F1E-9AFA-088C4F91DFB2}" type="presOf" srcId="{0D419733-4C61-4A16-9083-ACD789B712B7}" destId="{61CFF1C5-CCBC-4D8A-8627-0D1483B6006D}" srcOrd="0" destOrd="0" presId="urn:microsoft.com/office/officeart/2005/8/layout/vList2"/>
    <dgm:cxn modelId="{665AABF9-7EC3-4861-983D-E9B3F836141A}" srcId="{F59EA8A4-ED18-4D22-B4F1-B3513951912A}" destId="{0D419733-4C61-4A16-9083-ACD789B712B7}" srcOrd="0" destOrd="0" parTransId="{8E2ABA5C-9479-4863-AF68-355D52292F05}" sibTransId="{69E1E91A-B280-4A07-AEC7-C51716C5F8E0}"/>
    <dgm:cxn modelId="{03CE9962-2783-4FD7-B6B4-5430FFB24E6E}" type="presOf" srcId="{F59EA8A4-ED18-4D22-B4F1-B3513951912A}" destId="{18FEED0D-88D5-4782-B4E1-58FD2C8ECCFB}" srcOrd="0" destOrd="0" presId="urn:microsoft.com/office/officeart/2005/8/layout/vList2"/>
    <dgm:cxn modelId="{0092B785-106F-41E4-849E-E047A82E93B7}" type="presParOf" srcId="{18FEED0D-88D5-4782-B4E1-58FD2C8ECCFB}" destId="{61CFF1C5-CCBC-4D8A-8627-0D1483B6006D}" srcOrd="0" destOrd="0" presId="urn:microsoft.com/office/officeart/2005/8/layout/vList2"/>
    <dgm:cxn modelId="{CB6206AB-B848-4C3C-9B50-5B8B1E0112C7}" type="presParOf" srcId="{18FEED0D-88D5-4782-B4E1-58FD2C8ECCFB}" destId="{BFF90110-EB9B-4157-B5CE-17B7220983CC}" srcOrd="1" destOrd="0" presId="urn:microsoft.com/office/officeart/2005/8/layout/vList2"/>
    <dgm:cxn modelId="{6A6F9E9E-25E0-4282-9DA5-3EDF8ECA337E}" type="presParOf" srcId="{18FEED0D-88D5-4782-B4E1-58FD2C8ECCFB}" destId="{65406D56-356C-42F7-BEBA-885D95F91643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61CB3-C1CC-48AB-9408-A593120D7239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903247B-0D23-47ED-81A4-5D1EA5AC9308}">
      <dgm:prSet phldrT="[Texto]" custT="1"/>
      <dgm:spPr/>
      <dgm:t>
        <a:bodyPr/>
        <a:lstStyle/>
        <a:p>
          <a:r>
            <a:rPr lang="es-ES" sz="1800" dirty="0" smtClean="0"/>
            <a:t>Reproducción</a:t>
          </a:r>
          <a:endParaRPr lang="es-ES" sz="1800" dirty="0"/>
        </a:p>
      </dgm:t>
    </dgm:pt>
    <dgm:pt modelId="{47D28C64-73B9-454A-A607-0D88D70B27E7}" type="parTrans" cxnId="{32DAAE8F-DCB4-473F-AD44-FBFBCD11D242}">
      <dgm:prSet/>
      <dgm:spPr/>
      <dgm:t>
        <a:bodyPr/>
        <a:lstStyle/>
        <a:p>
          <a:endParaRPr lang="es-ES"/>
        </a:p>
      </dgm:t>
    </dgm:pt>
    <dgm:pt modelId="{74E6019D-4E07-46F7-BBE9-302FB9B68FD3}" type="sibTrans" cxnId="{32DAAE8F-DCB4-473F-AD44-FBFBCD11D242}">
      <dgm:prSet/>
      <dgm:spPr/>
      <dgm:t>
        <a:bodyPr/>
        <a:lstStyle/>
        <a:p>
          <a:endParaRPr lang="es-ES"/>
        </a:p>
      </dgm:t>
    </dgm:pt>
    <dgm:pt modelId="{144DC09E-08F3-4151-93AF-9EF063C63718}">
      <dgm:prSet phldrT="[Texto]" custT="1"/>
      <dgm:spPr/>
      <dgm:t>
        <a:bodyPr/>
        <a:lstStyle/>
        <a:p>
          <a:r>
            <a:rPr lang="es-ES" sz="1800" dirty="0" smtClean="0"/>
            <a:t>Distribución</a:t>
          </a:r>
          <a:endParaRPr lang="es-ES" sz="1800" dirty="0"/>
        </a:p>
      </dgm:t>
    </dgm:pt>
    <dgm:pt modelId="{2191AFB7-C9E6-4F53-A5F1-A6F7BA186480}" type="parTrans" cxnId="{821DA7D4-4032-4631-B2EB-1E43B411D2B2}">
      <dgm:prSet/>
      <dgm:spPr/>
      <dgm:t>
        <a:bodyPr/>
        <a:lstStyle/>
        <a:p>
          <a:endParaRPr lang="es-ES"/>
        </a:p>
      </dgm:t>
    </dgm:pt>
    <dgm:pt modelId="{741EC9A0-48C3-4403-817E-EF9BC1C5EE24}" type="sibTrans" cxnId="{821DA7D4-4032-4631-B2EB-1E43B411D2B2}">
      <dgm:prSet/>
      <dgm:spPr/>
      <dgm:t>
        <a:bodyPr/>
        <a:lstStyle/>
        <a:p>
          <a:endParaRPr lang="es-ES"/>
        </a:p>
      </dgm:t>
    </dgm:pt>
    <dgm:pt modelId="{6901C0B8-1254-4B94-AE88-16D4F6C506C9}">
      <dgm:prSet phldrT="[Texto]" custT="1"/>
      <dgm:spPr/>
      <dgm:t>
        <a:bodyPr/>
        <a:lstStyle/>
        <a:p>
          <a:r>
            <a:rPr lang="es-ES" sz="1800" dirty="0" smtClean="0"/>
            <a:t>Comunicación Pública</a:t>
          </a:r>
          <a:endParaRPr lang="es-ES" sz="1800" dirty="0"/>
        </a:p>
      </dgm:t>
    </dgm:pt>
    <dgm:pt modelId="{508BC09C-0611-4054-9466-96E596B5C5C5}" type="parTrans" cxnId="{442A59A1-9D55-480C-946F-0D9240FA62A8}">
      <dgm:prSet/>
      <dgm:spPr/>
      <dgm:t>
        <a:bodyPr/>
        <a:lstStyle/>
        <a:p>
          <a:endParaRPr lang="es-ES"/>
        </a:p>
      </dgm:t>
    </dgm:pt>
    <dgm:pt modelId="{E08F4FEA-D88F-4350-9F5E-5A38B82C1A0B}" type="sibTrans" cxnId="{442A59A1-9D55-480C-946F-0D9240FA62A8}">
      <dgm:prSet/>
      <dgm:spPr/>
      <dgm:t>
        <a:bodyPr/>
        <a:lstStyle/>
        <a:p>
          <a:endParaRPr lang="es-ES"/>
        </a:p>
      </dgm:t>
    </dgm:pt>
    <dgm:pt modelId="{51336EAE-B277-45DE-8E0C-A6BB574EC6A8}">
      <dgm:prSet phldrT="[Texto]" custT="1"/>
      <dgm:spPr/>
      <dgm:t>
        <a:bodyPr/>
        <a:lstStyle/>
        <a:p>
          <a:r>
            <a:rPr lang="es-ES" sz="1800" dirty="0" smtClean="0"/>
            <a:t>Transformación</a:t>
          </a:r>
          <a:endParaRPr lang="es-ES" sz="1800" dirty="0"/>
        </a:p>
      </dgm:t>
    </dgm:pt>
    <dgm:pt modelId="{1FA450F8-E4C9-4CED-A81E-9967BC813C16}" type="parTrans" cxnId="{00ABD8AD-BC8E-4943-B0FD-EAAB935A698C}">
      <dgm:prSet/>
      <dgm:spPr/>
      <dgm:t>
        <a:bodyPr/>
        <a:lstStyle/>
        <a:p>
          <a:endParaRPr lang="es-ES"/>
        </a:p>
      </dgm:t>
    </dgm:pt>
    <dgm:pt modelId="{D7617473-449D-4C24-9DF1-BF472D7BE000}" type="sibTrans" cxnId="{00ABD8AD-BC8E-4943-B0FD-EAAB935A698C}">
      <dgm:prSet/>
      <dgm:spPr/>
      <dgm:t>
        <a:bodyPr/>
        <a:lstStyle/>
        <a:p>
          <a:endParaRPr lang="es-ES"/>
        </a:p>
      </dgm:t>
    </dgm:pt>
    <dgm:pt modelId="{2FC2F1E8-854A-498C-BC66-E71E5DC2C63E}">
      <dgm:prSet phldrT="[Texto]" custT="1"/>
      <dgm:spPr/>
      <dgm:t>
        <a:bodyPr anchor="ctr"/>
        <a:lstStyle/>
        <a:p>
          <a:pPr>
            <a:spcAft>
              <a:spcPts val="600"/>
            </a:spcAft>
          </a:pPr>
          <a:r>
            <a:rPr lang="es-ES" sz="1600" smtClean="0"/>
            <a:t>Fijación de la obra en cualquier tipo de medio o soporte que permita obtener copias de ella.</a:t>
          </a:r>
          <a:endParaRPr lang="es-ES" sz="1600" dirty="0"/>
        </a:p>
      </dgm:t>
    </dgm:pt>
    <dgm:pt modelId="{28D81FBD-9C38-4A50-851D-2C4E5D131D27}" type="parTrans" cxnId="{0230EE52-A71C-4BE3-85C8-B3AD6BF251AA}">
      <dgm:prSet/>
      <dgm:spPr/>
      <dgm:t>
        <a:bodyPr/>
        <a:lstStyle/>
        <a:p>
          <a:endParaRPr lang="es-ES"/>
        </a:p>
      </dgm:t>
    </dgm:pt>
    <dgm:pt modelId="{A0DB9D2F-9EAB-4657-818F-1CD2D7A9F129}" type="sibTrans" cxnId="{0230EE52-A71C-4BE3-85C8-B3AD6BF251AA}">
      <dgm:prSet/>
      <dgm:spPr/>
      <dgm:t>
        <a:bodyPr/>
        <a:lstStyle/>
        <a:p>
          <a:endParaRPr lang="es-ES"/>
        </a:p>
      </dgm:t>
    </dgm:pt>
    <dgm:pt modelId="{B6EF6BF1-2FB2-4F5C-98FB-A65991060683}">
      <dgm:prSet phldrT="[Texto]" custT="1"/>
      <dgm:spPr/>
      <dgm:t>
        <a:bodyPr anchor="ctr"/>
        <a:lstStyle/>
        <a:p>
          <a:r>
            <a:rPr lang="es-ES" sz="1600" dirty="0" smtClean="0"/>
            <a:t>Puesta a disposición del público de la obra previamente fijada en un soporte.</a:t>
          </a:r>
          <a:endParaRPr lang="es-ES" sz="1600" dirty="0"/>
        </a:p>
      </dgm:t>
    </dgm:pt>
    <dgm:pt modelId="{6C466115-B8CC-43DF-9267-30C75FBEA5C9}" type="parTrans" cxnId="{0C3B8B18-7571-43A0-A960-AEC2F45028CC}">
      <dgm:prSet/>
      <dgm:spPr/>
      <dgm:t>
        <a:bodyPr/>
        <a:lstStyle/>
        <a:p>
          <a:endParaRPr lang="es-ES"/>
        </a:p>
      </dgm:t>
    </dgm:pt>
    <dgm:pt modelId="{B7514AB7-0CC4-4B09-92DE-E3E2AC777475}" type="sibTrans" cxnId="{0C3B8B18-7571-43A0-A960-AEC2F45028CC}">
      <dgm:prSet/>
      <dgm:spPr/>
      <dgm:t>
        <a:bodyPr/>
        <a:lstStyle/>
        <a:p>
          <a:endParaRPr lang="es-ES"/>
        </a:p>
      </dgm:t>
    </dgm:pt>
    <dgm:pt modelId="{A30318C0-E037-42F0-A826-2335E40A53E9}">
      <dgm:prSet phldrT="[Texto]" custT="1"/>
      <dgm:spPr/>
      <dgm:t>
        <a:bodyPr anchor="ctr"/>
        <a:lstStyle/>
        <a:p>
          <a:r>
            <a:rPr lang="es-ES" sz="1200" dirty="0" smtClean="0"/>
            <a:t>En particular: Venta, alquiler  o préstamo (entre otras)</a:t>
          </a:r>
          <a:endParaRPr lang="es-ES" sz="1200" dirty="0"/>
        </a:p>
      </dgm:t>
    </dgm:pt>
    <dgm:pt modelId="{89EFB038-C84A-4EAA-8D5A-2C70C01FDB33}" type="parTrans" cxnId="{D1EE8665-6203-4D85-B9DF-1D67D3B358FC}">
      <dgm:prSet/>
      <dgm:spPr/>
      <dgm:t>
        <a:bodyPr/>
        <a:lstStyle/>
        <a:p>
          <a:endParaRPr lang="es-ES"/>
        </a:p>
      </dgm:t>
    </dgm:pt>
    <dgm:pt modelId="{7EE32C92-0E41-4ABE-AF39-AA53ABCC255F}" type="sibTrans" cxnId="{D1EE8665-6203-4D85-B9DF-1D67D3B358FC}">
      <dgm:prSet/>
      <dgm:spPr/>
      <dgm:t>
        <a:bodyPr/>
        <a:lstStyle/>
        <a:p>
          <a:endParaRPr lang="es-ES"/>
        </a:p>
      </dgm:t>
    </dgm:pt>
    <dgm:pt modelId="{75910DF9-0136-427D-9037-7F35D20D9179}">
      <dgm:prSet phldrT="[Texto]" custT="1"/>
      <dgm:spPr/>
      <dgm:t>
        <a:bodyPr anchor="ctr"/>
        <a:lstStyle/>
        <a:p>
          <a:pPr>
            <a:spcBef>
              <a:spcPts val="600"/>
            </a:spcBef>
          </a:pPr>
          <a:r>
            <a:rPr lang="es-ES" sz="1600" dirty="0" smtClean="0"/>
            <a:t>Permitir el acceso al público sin previa distribución de ejemplares, incluido INTERNET. </a:t>
          </a:r>
          <a:r>
            <a:rPr lang="es-ES" sz="1100" dirty="0" smtClean="0"/>
            <a:t>(El Art. 20 LPI da una lista no exhaustiva de medios)</a:t>
          </a:r>
          <a:endParaRPr lang="es-ES" sz="1800" dirty="0"/>
        </a:p>
      </dgm:t>
    </dgm:pt>
    <dgm:pt modelId="{D7A700B6-2963-4E57-B820-215AB2536E92}" type="parTrans" cxnId="{26BA7304-2CC7-4508-A593-196B8C049351}">
      <dgm:prSet/>
      <dgm:spPr/>
      <dgm:t>
        <a:bodyPr/>
        <a:lstStyle/>
        <a:p>
          <a:endParaRPr lang="es-ES"/>
        </a:p>
      </dgm:t>
    </dgm:pt>
    <dgm:pt modelId="{EB8E0748-8AE9-4B33-8F5A-66BD7DC5553C}" type="sibTrans" cxnId="{26BA7304-2CC7-4508-A593-196B8C049351}">
      <dgm:prSet/>
      <dgm:spPr/>
      <dgm:t>
        <a:bodyPr/>
        <a:lstStyle/>
        <a:p>
          <a:endParaRPr lang="es-ES"/>
        </a:p>
      </dgm:t>
    </dgm:pt>
    <dgm:pt modelId="{E5945120-86DC-4842-AD81-F7E85C7F43DD}">
      <dgm:prSet phldrT="[Texto]" custT="1"/>
      <dgm:spPr/>
      <dgm:t>
        <a:bodyPr anchor="ctr"/>
        <a:lstStyle/>
        <a:p>
          <a:r>
            <a:rPr lang="es-ES" sz="1600" dirty="0" smtClean="0"/>
            <a:t>Modificación para generar una nueva obra.</a:t>
          </a:r>
          <a:endParaRPr lang="es-ES" sz="1600" dirty="0"/>
        </a:p>
      </dgm:t>
    </dgm:pt>
    <dgm:pt modelId="{81F86690-856B-4F4E-A3FA-09987FAE1781}" type="parTrans" cxnId="{7370EAA0-3519-4874-9162-498C6D2DE77D}">
      <dgm:prSet/>
      <dgm:spPr/>
      <dgm:t>
        <a:bodyPr/>
        <a:lstStyle/>
        <a:p>
          <a:endParaRPr lang="es-ES"/>
        </a:p>
      </dgm:t>
    </dgm:pt>
    <dgm:pt modelId="{C87589FE-ACE9-4D9B-BC11-5F02A80B61F4}" type="sibTrans" cxnId="{7370EAA0-3519-4874-9162-498C6D2DE77D}">
      <dgm:prSet/>
      <dgm:spPr/>
      <dgm:t>
        <a:bodyPr/>
        <a:lstStyle/>
        <a:p>
          <a:endParaRPr lang="es-ES"/>
        </a:p>
      </dgm:t>
    </dgm:pt>
    <dgm:pt modelId="{A134FEFD-B566-462D-A71D-AED6652F61DE}" type="pres">
      <dgm:prSet presAssocID="{0D961CB3-C1CC-48AB-9408-A593120D72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9E8535-7A3F-4A60-9EF9-05C7123B65E4}" type="pres">
      <dgm:prSet presAssocID="{0903247B-0D23-47ED-81A4-5D1EA5AC9308}" presName="parentText" presStyleLbl="node1" presStyleIdx="0" presStyleCnt="4" custLinFactNeighborY="20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72500-5121-44D7-916F-162D7BE28D4D}" type="pres">
      <dgm:prSet presAssocID="{0903247B-0D23-47ED-81A4-5D1EA5AC9308}" presName="childText" presStyleLbl="revTx" presStyleIdx="0" presStyleCnt="4" custScaleY="1200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08C0A-D88B-47D1-9906-8998ACD8386C}" type="pres">
      <dgm:prSet presAssocID="{144DC09E-08F3-4151-93AF-9EF063C63718}" presName="parentText" presStyleLbl="node1" presStyleIdx="1" presStyleCnt="4" custLinFactNeighborY="66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7E898E-D27E-425B-8407-0585353E8A2A}" type="pres">
      <dgm:prSet presAssocID="{144DC09E-08F3-4151-93AF-9EF063C63718}" presName="childText" presStyleLbl="revTx" presStyleIdx="1" presStyleCnt="4" custScaleY="131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C0DDB-DE28-4BBB-9240-0398AF3C017C}" type="pres">
      <dgm:prSet presAssocID="{6901C0B8-1254-4B94-AE88-16D4F6C506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95DAE-230F-437F-BC2A-21968566CBE0}" type="pres">
      <dgm:prSet presAssocID="{6901C0B8-1254-4B94-AE88-16D4F6C506C9}" presName="childText" presStyleLbl="revTx" presStyleIdx="2" presStyleCnt="4" custScaleY="1738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885498-F9D5-43EB-ABE4-14363E6F03C7}" type="pres">
      <dgm:prSet presAssocID="{51336EAE-B277-45DE-8E0C-A6BB574EC6A8}" presName="parentText" presStyleLbl="node1" presStyleIdx="3" presStyleCnt="4" custLinFactNeighborY="-62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2169E6-AC7E-4DCD-AC0A-98F52D065D10}" type="pres">
      <dgm:prSet presAssocID="{51336EAE-B277-45DE-8E0C-A6BB574EC6A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77F849-E7B4-4989-8404-008B04EEDEAA}" type="presOf" srcId="{E5945120-86DC-4842-AD81-F7E85C7F43DD}" destId="{622169E6-AC7E-4DCD-AC0A-98F52D065D10}" srcOrd="0" destOrd="0" presId="urn:microsoft.com/office/officeart/2005/8/layout/vList2"/>
    <dgm:cxn modelId="{7370EAA0-3519-4874-9162-498C6D2DE77D}" srcId="{51336EAE-B277-45DE-8E0C-A6BB574EC6A8}" destId="{E5945120-86DC-4842-AD81-F7E85C7F43DD}" srcOrd="0" destOrd="0" parTransId="{81F86690-856B-4F4E-A3FA-09987FAE1781}" sibTransId="{C87589FE-ACE9-4D9B-BC11-5F02A80B61F4}"/>
    <dgm:cxn modelId="{0C3B8B18-7571-43A0-A960-AEC2F45028CC}" srcId="{144DC09E-08F3-4151-93AF-9EF063C63718}" destId="{B6EF6BF1-2FB2-4F5C-98FB-A65991060683}" srcOrd="0" destOrd="0" parTransId="{6C466115-B8CC-43DF-9267-30C75FBEA5C9}" sibTransId="{B7514AB7-0CC4-4B09-92DE-E3E2AC777475}"/>
    <dgm:cxn modelId="{32DAAE8F-DCB4-473F-AD44-FBFBCD11D242}" srcId="{0D961CB3-C1CC-48AB-9408-A593120D7239}" destId="{0903247B-0D23-47ED-81A4-5D1EA5AC9308}" srcOrd="0" destOrd="0" parTransId="{47D28C64-73B9-454A-A607-0D88D70B27E7}" sibTransId="{74E6019D-4E07-46F7-BBE9-302FB9B68FD3}"/>
    <dgm:cxn modelId="{D1EE8665-6203-4D85-B9DF-1D67D3B358FC}" srcId="{B6EF6BF1-2FB2-4F5C-98FB-A65991060683}" destId="{A30318C0-E037-42F0-A826-2335E40A53E9}" srcOrd="0" destOrd="0" parTransId="{89EFB038-C84A-4EAA-8D5A-2C70C01FDB33}" sibTransId="{7EE32C92-0E41-4ABE-AF39-AA53ABCC255F}"/>
    <dgm:cxn modelId="{34CF3ECD-51B6-4039-8073-38530130F96B}" type="presOf" srcId="{2FC2F1E8-854A-498C-BC66-E71E5DC2C63E}" destId="{FB572500-5121-44D7-916F-162D7BE28D4D}" srcOrd="0" destOrd="0" presId="urn:microsoft.com/office/officeart/2005/8/layout/vList2"/>
    <dgm:cxn modelId="{5194F3E0-E286-49E5-A27B-438A7142F1BA}" type="presOf" srcId="{A30318C0-E037-42F0-A826-2335E40A53E9}" destId="{347E898E-D27E-425B-8407-0585353E8A2A}" srcOrd="0" destOrd="1" presId="urn:microsoft.com/office/officeart/2005/8/layout/vList2"/>
    <dgm:cxn modelId="{821DA7D4-4032-4631-B2EB-1E43B411D2B2}" srcId="{0D961CB3-C1CC-48AB-9408-A593120D7239}" destId="{144DC09E-08F3-4151-93AF-9EF063C63718}" srcOrd="1" destOrd="0" parTransId="{2191AFB7-C9E6-4F53-A5F1-A6F7BA186480}" sibTransId="{741EC9A0-48C3-4403-817E-EF9BC1C5EE24}"/>
    <dgm:cxn modelId="{9577CB40-0C5D-4BCA-8E56-A43AF35F95A8}" type="presOf" srcId="{144DC09E-08F3-4151-93AF-9EF063C63718}" destId="{4D408C0A-D88B-47D1-9906-8998ACD8386C}" srcOrd="0" destOrd="0" presId="urn:microsoft.com/office/officeart/2005/8/layout/vList2"/>
    <dgm:cxn modelId="{08AA0AB1-E88C-4420-8735-EA4B9474C0DF}" type="presOf" srcId="{B6EF6BF1-2FB2-4F5C-98FB-A65991060683}" destId="{347E898E-D27E-425B-8407-0585353E8A2A}" srcOrd="0" destOrd="0" presId="urn:microsoft.com/office/officeart/2005/8/layout/vList2"/>
    <dgm:cxn modelId="{DA0CBDD1-DF1D-408F-9569-499FA6D4C21D}" type="presOf" srcId="{51336EAE-B277-45DE-8E0C-A6BB574EC6A8}" destId="{63885498-F9D5-43EB-ABE4-14363E6F03C7}" srcOrd="0" destOrd="0" presId="urn:microsoft.com/office/officeart/2005/8/layout/vList2"/>
    <dgm:cxn modelId="{3F72734E-373B-4763-8650-FE54DCB0FB9A}" type="presOf" srcId="{0D961CB3-C1CC-48AB-9408-A593120D7239}" destId="{A134FEFD-B566-462D-A71D-AED6652F61DE}" srcOrd="0" destOrd="0" presId="urn:microsoft.com/office/officeart/2005/8/layout/vList2"/>
    <dgm:cxn modelId="{442A59A1-9D55-480C-946F-0D9240FA62A8}" srcId="{0D961CB3-C1CC-48AB-9408-A593120D7239}" destId="{6901C0B8-1254-4B94-AE88-16D4F6C506C9}" srcOrd="2" destOrd="0" parTransId="{508BC09C-0611-4054-9466-96E596B5C5C5}" sibTransId="{E08F4FEA-D88F-4350-9F5E-5A38B82C1A0B}"/>
    <dgm:cxn modelId="{26BA7304-2CC7-4508-A593-196B8C049351}" srcId="{6901C0B8-1254-4B94-AE88-16D4F6C506C9}" destId="{75910DF9-0136-427D-9037-7F35D20D9179}" srcOrd="0" destOrd="0" parTransId="{D7A700B6-2963-4E57-B820-215AB2536E92}" sibTransId="{EB8E0748-8AE9-4B33-8F5A-66BD7DC5553C}"/>
    <dgm:cxn modelId="{38E78AC6-5145-435D-B6F1-7951C15F066E}" type="presOf" srcId="{6901C0B8-1254-4B94-AE88-16D4F6C506C9}" destId="{6DEC0DDB-DE28-4BBB-9240-0398AF3C017C}" srcOrd="0" destOrd="0" presId="urn:microsoft.com/office/officeart/2005/8/layout/vList2"/>
    <dgm:cxn modelId="{98CCC42E-9055-4038-B6EE-370BC1207AF8}" type="presOf" srcId="{75910DF9-0136-427D-9037-7F35D20D9179}" destId="{ECD95DAE-230F-437F-BC2A-21968566CBE0}" srcOrd="0" destOrd="0" presId="urn:microsoft.com/office/officeart/2005/8/layout/vList2"/>
    <dgm:cxn modelId="{0E029412-DF67-47B1-91CD-1F04E6BE9E5F}" type="presOf" srcId="{0903247B-0D23-47ED-81A4-5D1EA5AC9308}" destId="{B59E8535-7A3F-4A60-9EF9-05C7123B65E4}" srcOrd="0" destOrd="0" presId="urn:microsoft.com/office/officeart/2005/8/layout/vList2"/>
    <dgm:cxn modelId="{0230EE52-A71C-4BE3-85C8-B3AD6BF251AA}" srcId="{0903247B-0D23-47ED-81A4-5D1EA5AC9308}" destId="{2FC2F1E8-854A-498C-BC66-E71E5DC2C63E}" srcOrd="0" destOrd="0" parTransId="{28D81FBD-9C38-4A50-851D-2C4E5D131D27}" sibTransId="{A0DB9D2F-9EAB-4657-818F-1CD2D7A9F129}"/>
    <dgm:cxn modelId="{00ABD8AD-BC8E-4943-B0FD-EAAB935A698C}" srcId="{0D961CB3-C1CC-48AB-9408-A593120D7239}" destId="{51336EAE-B277-45DE-8E0C-A6BB574EC6A8}" srcOrd="3" destOrd="0" parTransId="{1FA450F8-E4C9-4CED-A81E-9967BC813C16}" sibTransId="{D7617473-449D-4C24-9DF1-BF472D7BE000}"/>
    <dgm:cxn modelId="{759EC11D-7034-4571-A464-29C9B0B5D52B}" type="presParOf" srcId="{A134FEFD-B566-462D-A71D-AED6652F61DE}" destId="{B59E8535-7A3F-4A60-9EF9-05C7123B65E4}" srcOrd="0" destOrd="0" presId="urn:microsoft.com/office/officeart/2005/8/layout/vList2"/>
    <dgm:cxn modelId="{00BC1065-3F78-45B3-A8B4-6234AC33CEEF}" type="presParOf" srcId="{A134FEFD-B566-462D-A71D-AED6652F61DE}" destId="{FB572500-5121-44D7-916F-162D7BE28D4D}" srcOrd="1" destOrd="0" presId="urn:microsoft.com/office/officeart/2005/8/layout/vList2"/>
    <dgm:cxn modelId="{05AD7F90-38E1-4CEF-977C-A94012020F79}" type="presParOf" srcId="{A134FEFD-B566-462D-A71D-AED6652F61DE}" destId="{4D408C0A-D88B-47D1-9906-8998ACD8386C}" srcOrd="2" destOrd="0" presId="urn:microsoft.com/office/officeart/2005/8/layout/vList2"/>
    <dgm:cxn modelId="{943D9015-B68B-46F5-8FE6-3D47366D4796}" type="presParOf" srcId="{A134FEFD-B566-462D-A71D-AED6652F61DE}" destId="{347E898E-D27E-425B-8407-0585353E8A2A}" srcOrd="3" destOrd="0" presId="urn:microsoft.com/office/officeart/2005/8/layout/vList2"/>
    <dgm:cxn modelId="{E04EAE87-EB0D-4613-864B-CBD9A79880E0}" type="presParOf" srcId="{A134FEFD-B566-462D-A71D-AED6652F61DE}" destId="{6DEC0DDB-DE28-4BBB-9240-0398AF3C017C}" srcOrd="4" destOrd="0" presId="urn:microsoft.com/office/officeart/2005/8/layout/vList2"/>
    <dgm:cxn modelId="{BCC106CD-7CFA-424E-BF8F-420BC623CD4D}" type="presParOf" srcId="{A134FEFD-B566-462D-A71D-AED6652F61DE}" destId="{ECD95DAE-230F-437F-BC2A-21968566CBE0}" srcOrd="5" destOrd="0" presId="urn:microsoft.com/office/officeart/2005/8/layout/vList2"/>
    <dgm:cxn modelId="{67B11BC7-DCC6-4990-9F7D-BAB301FE28A7}" type="presParOf" srcId="{A134FEFD-B566-462D-A71D-AED6652F61DE}" destId="{63885498-F9D5-43EB-ABE4-14363E6F03C7}" srcOrd="6" destOrd="0" presId="urn:microsoft.com/office/officeart/2005/8/layout/vList2"/>
    <dgm:cxn modelId="{03191861-402E-4CCA-9315-8C082693DB4F}" type="presParOf" srcId="{A134FEFD-B566-462D-A71D-AED6652F61DE}" destId="{622169E6-AC7E-4DCD-AC0A-98F52D065D10}" srcOrd="7" destOrd="0" presId="urn:microsoft.com/office/officeart/2005/8/layout/vList2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931B9-E569-4E8B-A519-92693E4B3CAE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5706-127B-4CC3-82C7-203B4A0F2F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75706-127B-4CC3-82C7-203B4A0F2FD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E0DC5-5276-4005-BB01-7C41D389C844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59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600CF-C93F-4425-8B64-1EF5EB82FAF9}" type="slidenum">
              <a:rPr lang="es-ES">
                <a:latin typeface="Arial" pitchFamily="34" charset="0"/>
                <a:cs typeface="Arial" pitchFamily="34" charset="0"/>
              </a:rPr>
              <a:pPr/>
              <a:t>60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62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13DE-B52B-4A65-929C-8B5BA6102CC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582122"/>
          </a:xfrm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200" b="1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286248" y="3611607"/>
            <a:ext cx="4171952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6407944"/>
            <a:ext cx="511942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C10617-CED1-4345-B240-CE82D1440F8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Picture 2" descr="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0965"/>
            <a:ext cx="1000125" cy="1362075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247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28604"/>
            <a:ext cx="3651103" cy="108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3857652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10617-CED1-4345-B240-CE82D1440F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57200" y="1285860"/>
            <a:ext cx="8229600" cy="571504"/>
          </a:xfrm>
        </p:spPr>
        <p:txBody>
          <a:bodyPr rtlCol="0"/>
          <a:lstStyle>
            <a:lvl1pPr>
              <a:defRPr sz="3000"/>
            </a:lvl1pPr>
            <a:extLst/>
          </a:lstStyle>
          <a:p>
            <a:r>
              <a:rPr kumimoji="0" lang="es-ES" dirty="0" smtClean="0"/>
              <a:t>Título del patrón</a:t>
            </a:r>
            <a:endParaRPr kumimoji="0" lang="en-US" dirty="0"/>
          </a:p>
        </p:txBody>
      </p:sp>
      <p:pic>
        <p:nvPicPr>
          <p:cNvPr id="11" name="Picture 2" descr="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24544" cy="714379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142852"/>
            <a:ext cx="676271" cy="8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2286016" cy="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428736"/>
            <a:ext cx="7772400" cy="145977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b"/>
          <a:lstStyle>
            <a:lvl1pPr marL="0" indent="0" algn="r">
              <a:buNone/>
              <a:defRPr sz="2300">
                <a:solidFill>
                  <a:schemeClr val="bg2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90" y="6407944"/>
            <a:ext cx="51194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extLst/>
          </a:lstStyle>
          <a:p>
            <a:fld id="{DFC10617-CED1-4345-B240-CE82D1440F8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2" descr="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24544" cy="714379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142852"/>
            <a:ext cx="676271" cy="8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2286016" cy="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285861"/>
            <a:ext cx="8229600" cy="571503"/>
          </a:xfrm>
        </p:spPr>
        <p:txBody>
          <a:bodyPr anchor="ctr"/>
          <a:lstStyle>
            <a:lvl1pPr>
              <a:defRPr sz="3000">
                <a:effectLst/>
              </a:defRPr>
            </a:lvl1pPr>
            <a:extLst/>
          </a:lstStyle>
          <a:p>
            <a:r>
              <a:rPr kumimoji="0" lang="es-ES" dirty="0" smtClean="0"/>
              <a:t>Título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786454"/>
            <a:ext cx="4040188" cy="38574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786454"/>
            <a:ext cx="4041775" cy="38574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714777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000240"/>
            <a:ext cx="4041775" cy="3714777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10617-CED1-4345-B240-CE82D1440F8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Picture 2" descr="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24544" cy="714379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142852"/>
            <a:ext cx="676271" cy="8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2286016" cy="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C10617-CED1-4345-B240-CE82D1440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tents.com/" TargetMode="External"/><Relationship Id="rId13" Type="http://schemas.openxmlformats.org/officeDocument/2006/relationships/image" Target="../media/image34.png"/><Relationship Id="rId3" Type="http://schemas.openxmlformats.org/officeDocument/2006/relationships/hyperlink" Target="http://www.oepm.es/" TargetMode="External"/><Relationship Id="rId7" Type="http://schemas.openxmlformats.org/officeDocument/2006/relationships/hyperlink" Target="http://www.google.com/patents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po.go.jp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uspto.gov/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hyperlink" Target="http://es.espacenet.com/" TargetMode="External"/><Relationship Id="rId9" Type="http://schemas.openxmlformats.org/officeDocument/2006/relationships/hyperlink" Target="http://www.accesowok.fecyt.es/" TargetMode="External"/><Relationship Id="rId1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orellana@ugr.e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285884"/>
          </a:xfrm>
        </p:spPr>
        <p:txBody>
          <a:bodyPr/>
          <a:lstStyle/>
          <a:p>
            <a:r>
              <a:rPr lang="es-ES" dirty="0" smtClean="0"/>
              <a:t>La Protección de los </a:t>
            </a:r>
            <a:br>
              <a:rPr lang="es-ES" dirty="0" smtClean="0"/>
            </a:br>
            <a:r>
              <a:rPr lang="es-ES" dirty="0" smtClean="0"/>
              <a:t>Resultados de I+D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6248" y="3429000"/>
            <a:ext cx="4171952" cy="96040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Curso de Iniciación a la Gestión de la Innovación</a:t>
            </a:r>
            <a:endParaRPr lang="es-E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 pitchFamily="18" charset="0"/>
                <a:cs typeface="Times New Roman" pitchFamily="18" charset="0"/>
              </a:rPr>
              <a:t>                                                                                   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44" y="6143644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Juan Antonio Muñoz Orellana.</a:t>
            </a:r>
          </a:p>
          <a:p>
            <a:r>
              <a:rPr lang="es-ES" sz="1400" b="1" dirty="0" smtClean="0"/>
              <a:t>OTRI – Universidad de Granada</a:t>
            </a:r>
            <a:endParaRPr lang="es-ES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2001" y="471488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/>
              <a:t>Granada, 26-28 de octubre de 2009</a:t>
            </a:r>
            <a:endParaRPr lang="es-ES" sz="1600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00504"/>
            <a:ext cx="2286016" cy="90240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714620"/>
            <a:ext cx="1516028" cy="107157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Trabajos\OTRI\presentaciones\top.png"/>
          <p:cNvPicPr>
            <a:picLocks noChangeAspect="1" noChangeArrowheads="1"/>
          </p:cNvPicPr>
          <p:nvPr/>
        </p:nvPicPr>
        <p:blipFill>
          <a:blip r:embed="rId3" cstate="print"/>
          <a:srcRect b="1345"/>
          <a:stretch>
            <a:fillRect/>
          </a:stretch>
        </p:blipFill>
        <p:spPr bwMode="auto">
          <a:xfrm>
            <a:off x="6357950" y="5429264"/>
            <a:ext cx="1214446" cy="841673"/>
          </a:xfrm>
          <a:prstGeom prst="rect">
            <a:avLst/>
          </a:prstGeom>
          <a:noFill/>
        </p:spPr>
      </p:pic>
      <p:pic>
        <p:nvPicPr>
          <p:cNvPr id="11" name="Picture 5" descr="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Protección de la P. I. y P. i.</a:t>
            </a:r>
            <a:endParaRPr lang="es-E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07375" cy="4093428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Marcas y Nombres Comerciales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/>
              <a:t>Imagen. Signos distintivos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Diseños Industriales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/>
              <a:t>Aspecto estético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Patentes / Modelos de Utilidad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Secreto Industrial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Derechos de Autor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ES" sz="1800" dirty="0" smtClean="0"/>
              <a:t>Creaciones artísticas, literarias, programas de ordenador…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Topografías de Productos Semiconductores</a:t>
            </a:r>
            <a:endParaRPr lang="es-ES" sz="2000" dirty="0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071934" y="6143644"/>
            <a:ext cx="1697038" cy="3693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s-ES_tradnl" u="none" dirty="0">
                <a:solidFill>
                  <a:srgbClr val="C00000"/>
                </a:solidFill>
              </a:rPr>
              <a:t>Entre otras…</a:t>
            </a:r>
          </a:p>
        </p:txBody>
      </p:sp>
      <p:pic>
        <p:nvPicPr>
          <p:cNvPr id="5" name="Picture 8" descr="botellaco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428736"/>
            <a:ext cx="1192210" cy="10749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 descr="chairth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357430"/>
            <a:ext cx="13779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ecre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214686"/>
            <a:ext cx="7858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357562"/>
            <a:ext cx="1266825" cy="84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5072074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Patentes</a:t>
            </a:r>
            <a:endParaRPr lang="es-E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4413678" cy="6429420"/>
          </a:xfrm>
          <a:prstGeom prst="rect">
            <a:avLst/>
          </a:prstGeom>
          <a:noFill/>
          <a:ln w="9525" algn="ctr">
            <a:solidFill>
              <a:srgbClr val="7C945E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214686"/>
            <a:ext cx="4487117" cy="2680930"/>
          </a:xfrm>
          <a:prstGeom prst="rect">
            <a:avLst/>
          </a:prstGeom>
          <a:noFill/>
          <a:ln w="9525" algn="ctr">
            <a:solidFill>
              <a:srgbClr val="7C945E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Patente / Modelo de Utilidad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07375" cy="2492990"/>
          </a:xfr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dirty="0">
                <a:cs typeface="Arial" charset="0"/>
              </a:rPr>
              <a:t>Es un </a:t>
            </a:r>
            <a:r>
              <a:rPr lang="es-ES_tradnl" u="sng" dirty="0">
                <a:solidFill>
                  <a:srgbClr val="C00000"/>
                </a:solidFill>
                <a:cs typeface="Arial" charset="0"/>
              </a:rPr>
              <a:t>Título de Propiedad</a:t>
            </a:r>
            <a:r>
              <a:rPr lang="es-ES_tradnl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s-ES_tradnl" dirty="0">
                <a:cs typeface="Arial" charset="0"/>
              </a:rPr>
              <a:t>industrial otorgado por el Estado al autor de una invención, mediante el cual se le concede, a cambio de ser dada al conocimiento público, el derecho a su </a:t>
            </a:r>
            <a:r>
              <a:rPr lang="es-ES_tradnl" dirty="0">
                <a:solidFill>
                  <a:srgbClr val="C00000"/>
                </a:solidFill>
                <a:cs typeface="Arial" charset="0"/>
              </a:rPr>
              <a:t>explotación en exclusiva* </a:t>
            </a:r>
            <a:r>
              <a:rPr lang="es-ES_tradnl" dirty="0">
                <a:cs typeface="Arial" charset="0"/>
              </a:rPr>
              <a:t>en el </a:t>
            </a:r>
            <a:r>
              <a:rPr lang="es-ES_tradnl" dirty="0">
                <a:solidFill>
                  <a:srgbClr val="C00000"/>
                </a:solidFill>
                <a:cs typeface="Arial" charset="0"/>
              </a:rPr>
              <a:t>territorio nacional</a:t>
            </a:r>
            <a:r>
              <a:rPr lang="es-ES_tradnl" dirty="0">
                <a:cs typeface="Arial" charset="0"/>
              </a:rPr>
              <a:t>, durante un tiempo determinado (20/10 años).</a:t>
            </a:r>
            <a:endParaRPr lang="es-ES" dirty="0">
              <a:cs typeface="Arial" charset="0"/>
            </a:endParaRPr>
          </a:p>
        </p:txBody>
      </p:sp>
      <p:pic>
        <p:nvPicPr>
          <p:cNvPr id="381956" name="Picture 4" descr="pat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143512"/>
            <a:ext cx="1208197" cy="134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142844" y="6215082"/>
            <a:ext cx="614366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None/>
            </a:pPr>
            <a:r>
              <a:rPr lang="es-ES_tradnl" u="none" dirty="0">
                <a:solidFill>
                  <a:srgbClr val="C00000"/>
                </a:solidFill>
              </a:rPr>
              <a:t>* No es correcto del todo: Debe poder explotarse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Patentes</a:t>
            </a:r>
            <a:endParaRPr lang="es-ES" sz="3200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07375" cy="4073936"/>
          </a:xfr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/>
              <a:t>Contrato a nivel estatal entre el Titular y el Estado</a:t>
            </a:r>
          </a:p>
          <a:p>
            <a:pPr marL="1346200" lvl="1" indent="177800">
              <a:lnSpc>
                <a:spcPct val="130000"/>
              </a:lnSpc>
              <a:buNone/>
              <a:tabLst>
                <a:tab pos="6638925" algn="l"/>
                <a:tab pos="7000875" algn="l"/>
              </a:tabLst>
            </a:pPr>
            <a:endParaRPr lang="es-ES" dirty="0" smtClean="0"/>
          </a:p>
          <a:p>
            <a:pPr marL="1346200" lvl="1" indent="177800">
              <a:lnSpc>
                <a:spcPct val="130000"/>
              </a:lnSpc>
              <a:buNone/>
              <a:tabLst>
                <a:tab pos="6638925" algn="l"/>
                <a:tab pos="7000875" algn="l"/>
              </a:tabLst>
            </a:pPr>
            <a:r>
              <a:rPr lang="es-ES" sz="1800" dirty="0" smtClean="0"/>
              <a:t>Por </a:t>
            </a:r>
            <a:r>
              <a:rPr lang="es-ES" sz="1800" dirty="0"/>
              <a:t>un lado, permite un Monopolio </a:t>
            </a:r>
            <a:endParaRPr lang="es-ES" sz="1800" dirty="0" smtClean="0"/>
          </a:p>
          <a:p>
            <a:pPr marL="1346200" lvl="1" indent="177800">
              <a:lnSpc>
                <a:spcPct val="130000"/>
              </a:lnSpc>
              <a:buNone/>
              <a:tabLst>
                <a:tab pos="6638925" algn="l"/>
                <a:tab pos="7000875" algn="l"/>
              </a:tabLst>
            </a:pPr>
            <a:r>
              <a:rPr lang="es-ES" sz="1800" dirty="0" smtClean="0"/>
              <a:t>Temporal por </a:t>
            </a:r>
            <a:r>
              <a:rPr lang="es-ES" sz="1800" dirty="0"/>
              <a:t>parte del </a:t>
            </a:r>
            <a:r>
              <a:rPr lang="es-ES" sz="1800" dirty="0" smtClean="0"/>
              <a:t>Titular</a:t>
            </a:r>
          </a:p>
          <a:p>
            <a:pPr marL="1346200" lvl="1" indent="177800">
              <a:lnSpc>
                <a:spcPct val="130000"/>
              </a:lnSpc>
              <a:buNone/>
              <a:tabLst>
                <a:tab pos="6638925" algn="l"/>
                <a:tab pos="7000875" algn="l"/>
              </a:tabLst>
            </a:pPr>
            <a:endParaRPr lang="es-ES" sz="1800" dirty="0"/>
          </a:p>
          <a:p>
            <a:pPr marL="1346200" lvl="1" indent="177800">
              <a:lnSpc>
                <a:spcPct val="130000"/>
              </a:lnSpc>
              <a:buNone/>
              <a:tabLst>
                <a:tab pos="6638925" algn="l"/>
                <a:tab pos="7000875" algn="l"/>
              </a:tabLst>
            </a:pPr>
            <a:r>
              <a:rPr lang="es-ES" sz="1800" dirty="0" smtClean="0"/>
              <a:t>A </a:t>
            </a:r>
            <a:r>
              <a:rPr lang="es-ES" sz="1800" dirty="0"/>
              <a:t>cambio, se consigue la divulgación </a:t>
            </a:r>
            <a:r>
              <a:rPr lang="es-ES" sz="1800" dirty="0" smtClean="0"/>
              <a:t>de</a:t>
            </a:r>
          </a:p>
          <a:p>
            <a:pPr marL="1346200" lvl="1" indent="177800">
              <a:lnSpc>
                <a:spcPct val="130000"/>
              </a:lnSpc>
              <a:buNone/>
              <a:tabLst>
                <a:tab pos="6638925" algn="l"/>
                <a:tab pos="7000875" algn="l"/>
              </a:tabLst>
            </a:pPr>
            <a:r>
              <a:rPr lang="es-ES" sz="1800" dirty="0" smtClean="0"/>
              <a:t>una tecnología </a:t>
            </a:r>
            <a:r>
              <a:rPr lang="es-ES" sz="1800" dirty="0"/>
              <a:t>no divulgada</a:t>
            </a:r>
          </a:p>
          <a:p>
            <a:pPr marL="1346200" lvl="1" indent="177800">
              <a:lnSpc>
                <a:spcPct val="130000"/>
              </a:lnSpc>
              <a:buFont typeface="Wingdings" pitchFamily="2" charset="2"/>
              <a:buNone/>
            </a:pPr>
            <a:endParaRPr lang="es-ES" dirty="0"/>
          </a:p>
          <a:p>
            <a:pPr marL="1978025" lvl="2" indent="-274638">
              <a:lnSpc>
                <a:spcPct val="130000"/>
              </a:lnSpc>
              <a:buNone/>
            </a:pPr>
            <a:r>
              <a:rPr lang="es-ES" dirty="0"/>
              <a:t>	</a:t>
            </a:r>
            <a:r>
              <a:rPr lang="es-ES" sz="1800" dirty="0">
                <a:solidFill>
                  <a:srgbClr val="C00000"/>
                </a:solidFill>
              </a:rPr>
              <a:t>Las patentes se conceden sin garantía de validez. </a:t>
            </a:r>
            <a:endParaRPr lang="es-ES" sz="2000" dirty="0"/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1857356" y="4643446"/>
            <a:ext cx="720725" cy="154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buNone/>
            </a:pPr>
            <a:r>
              <a:rPr lang="es-ES" sz="7500" i="0" u="none" dirty="0">
                <a:solidFill>
                  <a:srgbClr val="C00000"/>
                </a:solidFill>
                <a:latin typeface="Bookman Old Style" pitchFamily="18" charset="0"/>
              </a:rPr>
              <a:t>!</a:t>
            </a:r>
          </a:p>
        </p:txBody>
      </p:sp>
      <p:sp>
        <p:nvSpPr>
          <p:cNvPr id="382982" name="AutoShape 6"/>
          <p:cNvSpPr>
            <a:spLocks noChangeArrowheads="1"/>
          </p:cNvSpPr>
          <p:nvPr/>
        </p:nvSpPr>
        <p:spPr bwMode="auto">
          <a:xfrm>
            <a:off x="1068365" y="2917818"/>
            <a:ext cx="720725" cy="1511300"/>
          </a:xfrm>
          <a:prstGeom prst="curvedRightArrow">
            <a:avLst>
              <a:gd name="adj1" fmla="val 41938"/>
              <a:gd name="adj2" fmla="val 83877"/>
              <a:gd name="adj3" fmla="val 33333"/>
            </a:avLst>
          </a:prstGeom>
          <a:solidFill>
            <a:srgbClr val="9CB08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82983" name="AutoShape 7"/>
          <p:cNvSpPr>
            <a:spLocks noChangeArrowheads="1"/>
          </p:cNvSpPr>
          <p:nvPr/>
        </p:nvSpPr>
        <p:spPr bwMode="auto">
          <a:xfrm rot="10800000" flipH="1">
            <a:off x="6357950" y="2917818"/>
            <a:ext cx="936625" cy="1511300"/>
          </a:xfrm>
          <a:prstGeom prst="curvedLeftArrow">
            <a:avLst>
              <a:gd name="adj1" fmla="val 32779"/>
              <a:gd name="adj2" fmla="val 64542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se puede patentar?</a:t>
            </a:r>
            <a:endParaRPr lang="es-ES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3"/>
            <a:ext cx="8472518" cy="3929091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Desarrollos Técnicos Nuevos e Inventivos</a:t>
            </a:r>
          </a:p>
          <a:p>
            <a:pPr lvl="1"/>
            <a:r>
              <a:rPr lang="es-ES_tradnl" sz="2000" dirty="0" smtClean="0"/>
              <a:t>No se puede patentar el trabajo del día a día, pero tampoco se restringe a invenciones revolucionarias</a:t>
            </a:r>
          </a:p>
          <a:p>
            <a:pPr lvl="1"/>
            <a:endParaRPr lang="es-ES_tradnl" sz="2000" dirty="0" smtClean="0"/>
          </a:p>
          <a:p>
            <a:r>
              <a:rPr lang="es-ES_tradnl" sz="2400" dirty="0" smtClean="0"/>
              <a:t>Desarrollos, nuevos e inventivos, que deriven de un producto conocido, independientemente de que el primero esté protegido.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Deben cumplir los </a:t>
            </a:r>
            <a:r>
              <a:rPr lang="es-ES_tradnl" sz="2400" dirty="0" smtClean="0">
                <a:solidFill>
                  <a:srgbClr val="C00000"/>
                </a:solidFill>
              </a:rPr>
              <a:t>Requisitos de </a:t>
            </a:r>
            <a:r>
              <a:rPr lang="es-ES_tradnl" sz="2400" dirty="0" err="1" smtClean="0">
                <a:solidFill>
                  <a:srgbClr val="C00000"/>
                </a:solidFill>
              </a:rPr>
              <a:t>Patentabilidad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0" y="5984259"/>
            <a:ext cx="9144000" cy="873765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None/>
            </a:pPr>
            <a:r>
              <a:rPr lang="es-ES" sz="1400" i="1" u="none" dirty="0">
                <a:solidFill>
                  <a:srgbClr val="FFFFFF"/>
                </a:solidFill>
              </a:rPr>
              <a:t>“Son patentables las invenciones nuevas, que impliquen actividad inventiva y sean susceptibles de aplicación industrial, aún cuando tengan por objeto un producto que esté compuesto o que contenga materia biológica, o un procedimiento mediante el cual se produzca, transforme o utilice materia biológica.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422"/>
            <a:ext cx="8229600" cy="571504"/>
          </a:xfrm>
        </p:spPr>
        <p:txBody>
          <a:bodyPr>
            <a:noAutofit/>
          </a:bodyPr>
          <a:lstStyle/>
          <a:p>
            <a:r>
              <a:rPr lang="es-ES" dirty="0"/>
              <a:t>Requisitos de </a:t>
            </a:r>
            <a:r>
              <a:rPr lang="es-ES" dirty="0" err="1"/>
              <a:t>Patentabilidad</a:t>
            </a:r>
            <a:endParaRPr lang="es-ES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28802"/>
            <a:ext cx="8207375" cy="4558684"/>
          </a:xfr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dirty="0"/>
              <a:t>Novedad (Criterio Objetivo)</a:t>
            </a:r>
          </a:p>
          <a:p>
            <a:pPr lvl="1">
              <a:lnSpc>
                <a:spcPct val="110000"/>
              </a:lnSpc>
            </a:pPr>
            <a:r>
              <a:rPr lang="es-ES_tradnl" dirty="0"/>
              <a:t>No comprendida en el Estado de la Técnica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Actividad Inventiva (Criterio Subjetivo)</a:t>
            </a:r>
          </a:p>
          <a:p>
            <a:pPr lvl="1">
              <a:lnSpc>
                <a:spcPct val="110000"/>
              </a:lnSpc>
            </a:pPr>
            <a:r>
              <a:rPr lang="es-ES_tradnl" dirty="0"/>
              <a:t>No evidente para un “Experto en la Materia” a partir del Estado de la </a:t>
            </a:r>
            <a:r>
              <a:rPr lang="es-ES_tradnl" dirty="0" smtClean="0"/>
              <a:t>Técnica</a:t>
            </a:r>
            <a:endParaRPr lang="es-ES_tradnl" dirty="0"/>
          </a:p>
          <a:p>
            <a:pPr lvl="1">
              <a:lnSpc>
                <a:spcPct val="110000"/>
              </a:lnSpc>
            </a:pPr>
            <a:r>
              <a:rPr lang="es-ES_tradnl" dirty="0">
                <a:solidFill>
                  <a:srgbClr val="C00000"/>
                </a:solidFill>
              </a:rPr>
              <a:t>“</a:t>
            </a:r>
            <a:r>
              <a:rPr lang="es-ES_tradnl" i="1" dirty="0">
                <a:solidFill>
                  <a:srgbClr val="C00000"/>
                </a:solidFill>
              </a:rPr>
              <a:t>Sorprendentemente, mi invento funciona</a:t>
            </a:r>
            <a:r>
              <a:rPr lang="es-ES_tradnl" dirty="0">
                <a:solidFill>
                  <a:srgbClr val="C00000"/>
                </a:solidFill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Aplicabilidad industrial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Suficiencia de la Descripción</a:t>
            </a:r>
          </a:p>
          <a:p>
            <a:pPr lvl="1">
              <a:lnSpc>
                <a:spcPct val="110000"/>
              </a:lnSpc>
            </a:pPr>
            <a:r>
              <a:rPr lang="es-ES_tradnl" dirty="0"/>
              <a:t>Evitar Invenciones demasiado “</a:t>
            </a:r>
            <a:r>
              <a:rPr lang="es-ES_tradnl" i="1" dirty="0"/>
              <a:t>Inventivas</a:t>
            </a:r>
            <a:r>
              <a:rPr lang="es-ES_tradnl" dirty="0"/>
              <a:t>”</a:t>
            </a:r>
            <a:endParaRPr lang="es-ES" dirty="0"/>
          </a:p>
          <a:p>
            <a:endParaRPr lang="es-ES" dirty="0"/>
          </a:p>
        </p:txBody>
      </p:sp>
      <p:sp>
        <p:nvSpPr>
          <p:cNvPr id="392201" name="Rectangle 9"/>
          <p:cNvSpPr>
            <a:spLocks noChangeArrowheads="1"/>
          </p:cNvSpPr>
          <p:nvPr/>
        </p:nvSpPr>
        <p:spPr bwMode="auto">
          <a:xfrm>
            <a:off x="0" y="6022975"/>
            <a:ext cx="9144000" cy="929613"/>
          </a:xfrm>
          <a:prstGeom prst="rect">
            <a:avLst/>
          </a:prstGeom>
          <a:solidFill>
            <a:srgbClr val="008080"/>
          </a:solidFill>
          <a:ln w="9525" algn="ctr">
            <a:solidFill>
              <a:srgbClr val="7C945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None/>
              <a:tabLst>
                <a:tab pos="1878013" algn="l"/>
              </a:tabLst>
            </a:pPr>
            <a:r>
              <a:rPr lang="es-ES" sz="1500" b="1" i="0" u="none" dirty="0">
                <a:solidFill>
                  <a:srgbClr val="FFFFFF"/>
                </a:solidFill>
              </a:rPr>
              <a:t>Estado de la Técnica:</a:t>
            </a:r>
            <a:r>
              <a:rPr lang="es-ES" sz="1500" i="0" u="none" dirty="0">
                <a:solidFill>
                  <a:srgbClr val="FFFFFF"/>
                </a:solidFill>
              </a:rPr>
              <a:t> </a:t>
            </a:r>
            <a:r>
              <a:rPr lang="es-ES" sz="1500" i="1" u="none" dirty="0">
                <a:solidFill>
                  <a:srgbClr val="FFFFFF"/>
                </a:solidFill>
              </a:rPr>
              <a:t>“… constituido por todo lo que antes de la fecha de presentación de la solicitud de patente se ha hecho accesible al público en España o en el extranjero por una descripción escrita u oral, por una utilización o por cualquier otro medio” </a:t>
            </a:r>
            <a:r>
              <a:rPr lang="es-ES" sz="1500" u="none" dirty="0">
                <a:solidFill>
                  <a:srgbClr val="FFFFFF"/>
                </a:solidFill>
              </a:rPr>
              <a:t>(Art. 6.2 LP)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088227"/>
            <a:ext cx="8207375" cy="661175"/>
          </a:xfrm>
        </p:spPr>
        <p:txBody>
          <a:bodyPr>
            <a:noAutofit/>
          </a:bodyPr>
          <a:lstStyle/>
          <a:p>
            <a:r>
              <a:rPr lang="es-ES" dirty="0"/>
              <a:t>Novedad: Patentar antes de Publicar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9402"/>
            <a:ext cx="8207375" cy="4358116"/>
          </a:xfr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" dirty="0"/>
              <a:t>Gran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>
                <a:solidFill>
                  <a:srgbClr val="C00000"/>
                </a:solidFill>
              </a:rPr>
              <a:t>PROBLEMA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/>
              <a:t>de las </a:t>
            </a:r>
            <a:r>
              <a:rPr lang="es-ES" dirty="0" smtClean="0"/>
              <a:t>Universidades</a:t>
            </a:r>
            <a:endParaRPr lang="es-ES" dirty="0"/>
          </a:p>
          <a:p>
            <a:pPr>
              <a:lnSpc>
                <a:spcPct val="110000"/>
              </a:lnSpc>
            </a:pPr>
            <a:r>
              <a:rPr lang="es-ES" dirty="0"/>
              <a:t>Patentar no es incompatible con publicar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La Solicitud de patente se mantiene en secreto hasta su publicación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 Siempre es posible retirarla y volver a presentarla antes de ese momento</a:t>
            </a:r>
          </a:p>
          <a:p>
            <a:pPr>
              <a:lnSpc>
                <a:spcPct val="110000"/>
              </a:lnSpc>
            </a:pPr>
            <a:r>
              <a:rPr lang="es-ES" dirty="0"/>
              <a:t>Al publicar se destruye la novedad</a:t>
            </a:r>
          </a:p>
          <a:p>
            <a:pPr>
              <a:lnSpc>
                <a:spcPct val="110000"/>
              </a:lnSpc>
            </a:pPr>
            <a:r>
              <a:rPr lang="es-ES" dirty="0"/>
              <a:t>Publicar sin patentar </a:t>
            </a:r>
            <a:r>
              <a:rPr lang="es-ES" u="sng" dirty="0">
                <a:solidFill>
                  <a:srgbClr val="C00000"/>
                </a:solidFill>
              </a:rPr>
              <a:t>no beneficia la transferencia de </a:t>
            </a:r>
            <a:r>
              <a:rPr lang="es-ES" u="sng" dirty="0" smtClean="0">
                <a:solidFill>
                  <a:srgbClr val="C00000"/>
                </a:solidFill>
              </a:rPr>
              <a:t>conocimiento</a:t>
            </a:r>
            <a:r>
              <a:rPr lang="es-ES" dirty="0" smtClean="0"/>
              <a:t> al </a:t>
            </a:r>
            <a:r>
              <a:rPr lang="es-ES" dirty="0"/>
              <a:t>sistema productivo</a:t>
            </a:r>
          </a:p>
          <a:p>
            <a:endParaRPr lang="es-E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86578" y="5643578"/>
            <a:ext cx="2089150" cy="1109662"/>
            <a:chOff x="4150" y="890"/>
            <a:chExt cx="1406" cy="806"/>
          </a:xfrm>
          <a:solidFill>
            <a:srgbClr val="008080"/>
          </a:solidFill>
        </p:grpSpPr>
        <p:sp>
          <p:nvSpPr>
            <p:cNvPr id="393221" name="Text Box 5"/>
            <p:cNvSpPr txBox="1">
              <a:spLocks noChangeArrowheads="1"/>
            </p:cNvSpPr>
            <p:nvPr/>
          </p:nvSpPr>
          <p:spPr bwMode="auto">
            <a:xfrm>
              <a:off x="4150" y="890"/>
              <a:ext cx="1406" cy="806"/>
            </a:xfrm>
            <a:prstGeom prst="rect">
              <a:avLst/>
            </a:prstGeom>
            <a:grpFill/>
            <a:ln w="9525">
              <a:solidFill>
                <a:srgbClr val="7C945E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None/>
              </a:pPr>
              <a:r>
                <a:rPr lang="es-ES" sz="1500" i="0" u="none" dirty="0">
                  <a:solidFill>
                    <a:schemeClr val="bg1"/>
                  </a:solidFill>
                </a:rPr>
                <a:t>Novedad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None/>
              </a:pPr>
              <a:r>
                <a:rPr lang="es-ES" sz="1500" i="0" u="none" dirty="0">
                  <a:solidFill>
                    <a:schemeClr val="bg1"/>
                  </a:solidFill>
                </a:rPr>
                <a:t>Actividad Inventiva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None/>
              </a:pPr>
              <a:r>
                <a:rPr lang="es-ES" sz="1500" i="0" u="none" dirty="0">
                  <a:solidFill>
                    <a:schemeClr val="bg1"/>
                  </a:solidFill>
                </a:rPr>
                <a:t>Aplicación Industrial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274" y="966"/>
              <a:ext cx="331" cy="151"/>
              <a:chOff x="4332" y="1026"/>
              <a:chExt cx="590" cy="181"/>
            </a:xfrm>
            <a:grpFill/>
          </p:grpSpPr>
          <p:sp>
            <p:nvSpPr>
              <p:cNvPr id="393223" name="Line 7"/>
              <p:cNvSpPr>
                <a:spLocks noChangeShapeType="1"/>
              </p:cNvSpPr>
              <p:nvPr/>
            </p:nvSpPr>
            <p:spPr bwMode="auto">
              <a:xfrm flipV="1">
                <a:off x="4332" y="1026"/>
                <a:ext cx="590" cy="181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3224" name="Line 8"/>
              <p:cNvSpPr>
                <a:spLocks noChangeShapeType="1"/>
              </p:cNvSpPr>
              <p:nvPr/>
            </p:nvSpPr>
            <p:spPr bwMode="auto">
              <a:xfrm flipH="1" flipV="1">
                <a:off x="4332" y="1026"/>
                <a:ext cx="590" cy="181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42964"/>
            <a:ext cx="8207375" cy="706438"/>
          </a:xfrm>
        </p:spPr>
        <p:txBody>
          <a:bodyPr/>
          <a:lstStyle/>
          <a:p>
            <a:r>
              <a:rPr lang="es-ES" dirty="0"/>
              <a:t>Novedad</a:t>
            </a:r>
            <a:endParaRPr lang="es-ES" sz="2800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9402"/>
            <a:ext cx="8207375" cy="4376583"/>
          </a:xfr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" dirty="0"/>
              <a:t>¿Qué destruye la novedad? 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Artículos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Libros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Tesis, Depósitos de Tesis, Tesinas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Comunicaciones en Congresos, </a:t>
            </a:r>
            <a:r>
              <a:rPr lang="es-ES" i="1" dirty="0" err="1"/>
              <a:t>Abstracts</a:t>
            </a:r>
            <a:endParaRPr lang="es-ES" i="1" dirty="0"/>
          </a:p>
          <a:p>
            <a:pPr lvl="1">
              <a:lnSpc>
                <a:spcPct val="115000"/>
              </a:lnSpc>
            </a:pPr>
            <a:r>
              <a:rPr lang="es-ES" dirty="0"/>
              <a:t>Entrevistas, artículos de divulgación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Folletos, trípticos, material promocional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….</a:t>
            </a:r>
          </a:p>
          <a:p>
            <a:pPr lvl="1">
              <a:lnSpc>
                <a:spcPct val="115000"/>
              </a:lnSpc>
            </a:pPr>
            <a:r>
              <a:rPr lang="es-ES" dirty="0"/>
              <a:t>Cualquier difusión previa demostrable</a:t>
            </a:r>
          </a:p>
          <a:p>
            <a:pPr>
              <a:buFontTx/>
              <a:buNone/>
            </a:pPr>
            <a:endParaRPr lang="es-ES" dirty="0"/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4071934" y="5857892"/>
            <a:ext cx="4857752" cy="82702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 eaLnBrk="0" hangingPunct="0">
              <a:lnSpc>
                <a:spcPct val="140000"/>
              </a:lnSpc>
              <a:buNone/>
            </a:pPr>
            <a:r>
              <a:rPr lang="es-ES" sz="1600" i="0" u="none" dirty="0"/>
              <a:t>No es necesario que se haya tenido acceso. </a:t>
            </a:r>
            <a:endParaRPr lang="es-ES" sz="1600" i="0" u="none" dirty="0" smtClean="0"/>
          </a:p>
          <a:p>
            <a:pPr algn="r" eaLnBrk="0" hangingPunct="0">
              <a:lnSpc>
                <a:spcPct val="140000"/>
              </a:lnSpc>
              <a:buNone/>
            </a:pPr>
            <a:r>
              <a:rPr lang="es-ES" b="1" i="0" u="sng" dirty="0" smtClean="0">
                <a:solidFill>
                  <a:srgbClr val="C00000"/>
                </a:solidFill>
              </a:rPr>
              <a:t>Basta </a:t>
            </a:r>
            <a:r>
              <a:rPr lang="es-ES" b="1" i="0" u="sng" dirty="0">
                <a:solidFill>
                  <a:srgbClr val="C00000"/>
                </a:solidFill>
              </a:rPr>
              <a:t>con que sea accesible.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19142"/>
            <a:ext cx="8207375" cy="706438"/>
          </a:xfrm>
        </p:spPr>
        <p:txBody>
          <a:bodyPr>
            <a:normAutofit/>
          </a:bodyPr>
          <a:lstStyle/>
          <a:p>
            <a:r>
              <a:rPr lang="es-ES" dirty="0"/>
              <a:t>Exclusiones a la </a:t>
            </a:r>
            <a:r>
              <a:rPr lang="es-ES" dirty="0" err="1"/>
              <a:t>Patentabilidad</a:t>
            </a:r>
            <a:r>
              <a:rPr lang="es-ES" dirty="0"/>
              <a:t> (I)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25580"/>
            <a:ext cx="8207375" cy="3748719"/>
          </a:xfr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/>
              <a:t>Descubrimientos, teorías científicas y métodos matemáticos </a:t>
            </a:r>
          </a:p>
          <a:p>
            <a:pPr>
              <a:lnSpc>
                <a:spcPct val="130000"/>
              </a:lnSpc>
            </a:pPr>
            <a:r>
              <a:rPr lang="es-ES" dirty="0"/>
              <a:t>Obras literarias, artísticas o estéticas</a:t>
            </a:r>
          </a:p>
          <a:p>
            <a:pPr>
              <a:lnSpc>
                <a:spcPct val="130000"/>
              </a:lnSpc>
            </a:pPr>
            <a:r>
              <a:rPr lang="es-ES" dirty="0"/>
              <a:t>Planes , reglas y métodos para actividades intelectuales, comerciales o juegos </a:t>
            </a:r>
          </a:p>
          <a:p>
            <a:pPr>
              <a:lnSpc>
                <a:spcPct val="130000"/>
              </a:lnSpc>
            </a:pPr>
            <a:r>
              <a:rPr lang="es-ES" dirty="0"/>
              <a:t>Programas de Ordenador </a:t>
            </a:r>
          </a:p>
          <a:p>
            <a:pPr>
              <a:lnSpc>
                <a:spcPct val="130000"/>
              </a:lnSpc>
            </a:pPr>
            <a:r>
              <a:rPr lang="es-ES" dirty="0"/>
              <a:t>Formas de presentar las informaciones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1019142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Exclusiones a la </a:t>
            </a:r>
            <a:r>
              <a:rPr lang="es-ES" dirty="0" err="1"/>
              <a:t>Patentabilidad</a:t>
            </a:r>
            <a:r>
              <a:rPr lang="es-ES" dirty="0"/>
              <a:t> (II)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25580"/>
            <a:ext cx="8207375" cy="3810274"/>
          </a:xfrm>
        </p:spPr>
        <p:txBody>
          <a:bodyPr>
            <a:spAutoFit/>
          </a:bodyPr>
          <a:lstStyle/>
          <a:p>
            <a:pPr defTabSz="1079500">
              <a:lnSpc>
                <a:spcPct val="130000"/>
              </a:lnSpc>
            </a:pPr>
            <a:r>
              <a:rPr lang="es-ES" dirty="0"/>
              <a:t>Métodos de tratamiento quirúrgico o terapéutico del cuerpo humano o animal</a:t>
            </a:r>
          </a:p>
          <a:p>
            <a:pPr defTabSz="1079500">
              <a:lnSpc>
                <a:spcPct val="130000"/>
              </a:lnSpc>
            </a:pPr>
            <a:r>
              <a:rPr lang="es-ES" dirty="0"/>
              <a:t>Invenciones en  contra de las buenas costumbres o en contra del orden público </a:t>
            </a:r>
          </a:p>
          <a:p>
            <a:pPr marL="1790700" lvl="1" indent="-266700" defTabSz="1079500">
              <a:lnSpc>
                <a:spcPct val="130000"/>
              </a:lnSpc>
            </a:pPr>
            <a:r>
              <a:rPr lang="es-ES" dirty="0"/>
              <a:t>Los procedimientos de clonación  o modificaciones de la identidad genética germinal de seres humanos</a:t>
            </a:r>
          </a:p>
          <a:p>
            <a:pPr marL="1790700" lvl="1" indent="-266700" defTabSz="1079500">
              <a:lnSpc>
                <a:spcPct val="130000"/>
              </a:lnSpc>
            </a:pPr>
            <a:r>
              <a:rPr lang="es-ES" dirty="0"/>
              <a:t>Las utilizaciones de embriones humanos con fines industriales o comerciales.</a:t>
            </a:r>
          </a:p>
        </p:txBody>
      </p:sp>
      <p:pic>
        <p:nvPicPr>
          <p:cNvPr id="398340" name="Picture 4" descr="patente mal gusto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764361"/>
            <a:ext cx="1808163" cy="17811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49402"/>
            <a:ext cx="8207375" cy="4616648"/>
          </a:xfrm>
        </p:spPr>
        <p:txBody>
          <a:bodyPr/>
          <a:lstStyle/>
          <a:p>
            <a:pPr indent="266700" algn="just">
              <a:lnSpc>
                <a:spcPct val="200000"/>
              </a:lnSpc>
            </a:pPr>
            <a:r>
              <a:rPr lang="es-ES" dirty="0" smtClean="0">
                <a:latin typeface="Arial" pitchFamily="34" charset="0"/>
              </a:rPr>
              <a:t>¿Por qué proteger el Conocimiento? </a:t>
            </a:r>
          </a:p>
          <a:p>
            <a:pPr indent="266700" algn="just">
              <a:lnSpc>
                <a:spcPct val="200000"/>
              </a:lnSpc>
            </a:pPr>
            <a:r>
              <a:rPr lang="es-ES" dirty="0" smtClean="0">
                <a:latin typeface="Arial" pitchFamily="34" charset="0"/>
              </a:rPr>
              <a:t>Algunas formas de protección. Generalidades</a:t>
            </a:r>
          </a:p>
          <a:p>
            <a:pPr indent="266700" algn="just">
              <a:lnSpc>
                <a:spcPct val="200000"/>
              </a:lnSpc>
            </a:pPr>
            <a:r>
              <a:rPr lang="es-ES" dirty="0" smtClean="0">
                <a:latin typeface="Arial" pitchFamily="34" charset="0"/>
              </a:rPr>
              <a:t>Patentes </a:t>
            </a:r>
          </a:p>
          <a:p>
            <a:pPr indent="266700" algn="just">
              <a:lnSpc>
                <a:spcPct val="200000"/>
              </a:lnSpc>
            </a:pPr>
            <a:r>
              <a:rPr lang="es-ES" dirty="0" smtClean="0">
                <a:latin typeface="Arial" pitchFamily="34" charset="0"/>
              </a:rPr>
              <a:t>Propiedad </a:t>
            </a:r>
            <a:r>
              <a:rPr lang="es-ES" dirty="0" smtClean="0">
                <a:latin typeface="Arial" pitchFamily="34" charset="0"/>
              </a:rPr>
              <a:t>Intelectual</a:t>
            </a:r>
          </a:p>
          <a:p>
            <a:pPr indent="266700" algn="just">
              <a:lnSpc>
                <a:spcPct val="200000"/>
              </a:lnSpc>
            </a:pPr>
            <a:r>
              <a:rPr lang="es-ES" dirty="0" smtClean="0"/>
              <a:t>Protección del Software</a:t>
            </a:r>
            <a:endParaRPr lang="es-ES" dirty="0" smtClean="0">
              <a:latin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1019142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Exclusiones a la </a:t>
            </a:r>
            <a:r>
              <a:rPr lang="es-ES" dirty="0" err="1"/>
              <a:t>Patentabilidad</a:t>
            </a:r>
            <a:r>
              <a:rPr lang="es-ES" dirty="0"/>
              <a:t> (III)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25580"/>
            <a:ext cx="8207375" cy="2896690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Las variedades vegetales y las razas animales. 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Sí se permiten los animales modificados genéticamente si no suponen para éstos sufrimientos sin utilidad médica o veterinaria sustancial</a:t>
            </a:r>
          </a:p>
          <a:p>
            <a:pPr>
              <a:lnSpc>
                <a:spcPct val="120000"/>
              </a:lnSpc>
            </a:pPr>
            <a:r>
              <a:rPr lang="es-ES" dirty="0"/>
              <a:t>Los procedimientos esencialmente biológicos de obtención de vegetales o de </a:t>
            </a:r>
            <a:r>
              <a:rPr lang="es-ES" dirty="0" smtClean="0"/>
              <a:t>animales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1019142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Título de Propiedad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25580"/>
            <a:ext cx="8207375" cy="3422475"/>
          </a:xfr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/>
              <a:t>Son objetos de propiedad. Como tales se pueden vender, cambiar, ceder, abandonar, ...</a:t>
            </a:r>
          </a:p>
          <a:p>
            <a:pPr>
              <a:lnSpc>
                <a:spcPct val="130000"/>
              </a:lnSpc>
            </a:pPr>
            <a:endParaRPr lang="es-ES" dirty="0"/>
          </a:p>
          <a:p>
            <a:pPr>
              <a:lnSpc>
                <a:spcPct val="130000"/>
              </a:lnSpc>
            </a:pPr>
            <a:r>
              <a:rPr lang="es-ES" dirty="0"/>
              <a:t>Su valor lo determina el mercado. </a:t>
            </a:r>
          </a:p>
          <a:p>
            <a:pPr lvl="1">
              <a:lnSpc>
                <a:spcPct val="130000"/>
              </a:lnSpc>
            </a:pPr>
            <a:r>
              <a:rPr lang="es-ES" dirty="0"/>
              <a:t>(Hay estudios, baremos, metodologías, pero siempre es complicado valorarlo: Problemas con la </a:t>
            </a:r>
            <a:r>
              <a:rPr lang="es-ES" dirty="0" smtClean="0"/>
              <a:t>Valoración </a:t>
            </a:r>
            <a:r>
              <a:rPr lang="es-ES" dirty="0"/>
              <a:t>del Conocimiento)</a:t>
            </a:r>
          </a:p>
        </p:txBody>
      </p:sp>
      <p:pic>
        <p:nvPicPr>
          <p:cNvPr id="400388" name="Picture 4" descr="pat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571744"/>
            <a:ext cx="10763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1019142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Derecho a la patente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25580"/>
            <a:ext cx="8207375" cy="458472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s-ES_tradnl" dirty="0"/>
              <a:t>El derecho de la patente corresponde a su inventor o causahabiente.</a:t>
            </a:r>
          </a:p>
          <a:p>
            <a:pPr>
              <a:lnSpc>
                <a:spcPct val="115000"/>
              </a:lnSpc>
            </a:pPr>
            <a:r>
              <a:rPr lang="es-ES_tradnl" dirty="0"/>
              <a:t>Las invenciones realizadas por el trabajador durante la vigencia de su contrato con la empresa que sean frutos de una actividad de investigación o constitutiva del objeto de su contrato, </a:t>
            </a:r>
            <a:r>
              <a:rPr lang="es-ES_tradnl" dirty="0">
                <a:solidFill>
                  <a:srgbClr val="CC3300"/>
                </a:solidFill>
              </a:rPr>
              <a:t>pertenecen al empresario</a:t>
            </a:r>
            <a:r>
              <a:rPr lang="es-ES_tradnl" dirty="0">
                <a:solidFill>
                  <a:srgbClr val="FFC000"/>
                </a:solidFill>
              </a:rPr>
              <a:t>.</a:t>
            </a:r>
            <a:r>
              <a:rPr lang="es-ES_tradnl" dirty="0"/>
              <a:t> </a:t>
            </a:r>
            <a:r>
              <a:rPr lang="es-ES_tradnl" sz="1800" dirty="0"/>
              <a:t>(Ej. Art. 20 LP)</a:t>
            </a:r>
          </a:p>
          <a:p>
            <a:pPr>
              <a:lnSpc>
                <a:spcPct val="115000"/>
              </a:lnSpc>
            </a:pPr>
            <a:r>
              <a:rPr lang="es-ES_tradnl" dirty="0"/>
              <a:t>El inventor </a:t>
            </a:r>
            <a:r>
              <a:rPr lang="es-ES_tradnl" dirty="0">
                <a:solidFill>
                  <a:srgbClr val="CC3300"/>
                </a:solidFill>
              </a:rPr>
              <a:t>tiene derecho a ser mencionado como tal </a:t>
            </a:r>
            <a:r>
              <a:rPr lang="es-ES_tradnl" dirty="0"/>
              <a:t>en la patente.</a:t>
            </a:r>
            <a:endParaRPr lang="es-ES" dirty="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5857884" y="5572140"/>
            <a:ext cx="3143272" cy="1143070"/>
          </a:xfrm>
          <a:prstGeom prst="rect">
            <a:avLst/>
          </a:prstGeom>
          <a:solidFill>
            <a:srgbClr val="008080"/>
          </a:solidFill>
          <a:ln w="9525">
            <a:solidFill>
              <a:srgbClr val="7C945E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500"/>
              </a:spcBef>
              <a:spcAft>
                <a:spcPts val="500"/>
              </a:spcAft>
              <a:buNone/>
            </a:pPr>
            <a:r>
              <a:rPr lang="es-ES_tradnl" sz="1400" b="1" u="none" dirty="0">
                <a:solidFill>
                  <a:srgbClr val="FFFFFF"/>
                </a:solidFill>
              </a:rPr>
              <a:t>causahabiente.</a:t>
            </a:r>
            <a:r>
              <a:rPr lang="es-ES_tradnl" sz="1400" u="none" dirty="0">
                <a:solidFill>
                  <a:srgbClr val="FFFFFF"/>
                </a:solidFill>
              </a:rPr>
              <a:t> </a:t>
            </a:r>
            <a:r>
              <a:rPr lang="es-ES_tradnl" sz="1400" b="1" u="none" dirty="0">
                <a:solidFill>
                  <a:srgbClr val="FFFFFF"/>
                </a:solidFill>
              </a:rPr>
              <a:t>1.</a:t>
            </a:r>
            <a:r>
              <a:rPr lang="es-ES_tradnl" sz="1400" u="none" dirty="0">
                <a:solidFill>
                  <a:srgbClr val="FFFFFF"/>
                </a:solidFill>
              </a:rPr>
              <a:t> com. </a:t>
            </a:r>
            <a:r>
              <a:rPr lang="es-ES_tradnl" sz="1400" u="none" dirty="0" err="1">
                <a:solidFill>
                  <a:srgbClr val="FFFFFF"/>
                </a:solidFill>
              </a:rPr>
              <a:t>Der</a:t>
            </a:r>
            <a:r>
              <a:rPr lang="es-ES_tradnl" sz="1400" u="none" dirty="0">
                <a:solidFill>
                  <a:srgbClr val="FFFFFF"/>
                </a:solidFill>
              </a:rPr>
              <a:t>. Persona que ha sucedido o se ha subrogado por cualquier título en el derecho de otra u otras.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56" y="1019142"/>
            <a:ext cx="8229600" cy="706438"/>
          </a:xfrm>
        </p:spPr>
        <p:txBody>
          <a:bodyPr/>
          <a:lstStyle/>
          <a:p>
            <a:r>
              <a:rPr lang="es-ES" dirty="0"/>
              <a:t>Internacionalización de Patentes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25580"/>
            <a:ext cx="8207375" cy="45132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_tradnl" dirty="0"/>
              <a:t>Las patentes son nacionales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Se pueden extender en el </a:t>
            </a:r>
            <a:r>
              <a:rPr lang="es-ES_tradnl" dirty="0">
                <a:solidFill>
                  <a:srgbClr val="CC3300"/>
                </a:solidFill>
              </a:rPr>
              <a:t>año de prioridad</a:t>
            </a:r>
          </a:p>
          <a:p>
            <a:pPr>
              <a:lnSpc>
                <a:spcPct val="120000"/>
              </a:lnSpc>
            </a:pPr>
            <a:endParaRPr lang="es-ES_tradnl" dirty="0"/>
          </a:p>
          <a:p>
            <a:pPr>
              <a:lnSpc>
                <a:spcPct val="120000"/>
              </a:lnSpc>
            </a:pPr>
            <a:r>
              <a:rPr lang="es-ES_tradnl" dirty="0"/>
              <a:t>SISTEMA PCT</a:t>
            </a:r>
          </a:p>
          <a:p>
            <a:pPr lvl="1">
              <a:lnSpc>
                <a:spcPct val="120000"/>
              </a:lnSpc>
            </a:pPr>
            <a:r>
              <a:rPr lang="es-ES_tradnl" dirty="0" smtClean="0"/>
              <a:t>Una </a:t>
            </a:r>
            <a:r>
              <a:rPr lang="es-ES_tradnl" dirty="0"/>
              <a:t>sola solicitud en todos los países </a:t>
            </a:r>
            <a:r>
              <a:rPr lang="es-ES_tradnl" dirty="0" smtClean="0"/>
              <a:t>(&gt;135</a:t>
            </a:r>
            <a:r>
              <a:rPr lang="es-ES_tradnl" dirty="0"/>
              <a:t>) del </a:t>
            </a:r>
            <a:r>
              <a:rPr lang="es-ES" dirty="0"/>
              <a:t>Tratado de Cooperación en materia de Patentes (PCT)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 Hasta 20/30 meses hasta entrar </a:t>
            </a:r>
            <a:r>
              <a:rPr lang="es-ES_tradnl" dirty="0" smtClean="0"/>
              <a:t>en</a:t>
            </a:r>
          </a:p>
          <a:p>
            <a:pPr lvl="1">
              <a:lnSpc>
                <a:spcPct val="120000"/>
              </a:lnSpc>
              <a:buNone/>
            </a:pPr>
            <a:r>
              <a:rPr lang="es-ES_tradnl" dirty="0" smtClean="0"/>
              <a:t> 	 </a:t>
            </a:r>
            <a:r>
              <a:rPr lang="es-ES_tradnl" dirty="0"/>
              <a:t>fases nacionales</a:t>
            </a:r>
          </a:p>
          <a:p>
            <a:pPr lvl="1">
              <a:lnSpc>
                <a:spcPct val="120000"/>
              </a:lnSpc>
            </a:pPr>
            <a:r>
              <a:rPr lang="es-ES" dirty="0">
                <a:solidFill>
                  <a:srgbClr val="CC3300"/>
                </a:solidFill>
              </a:rPr>
              <a:t> No existe la patente mundial</a:t>
            </a:r>
          </a:p>
        </p:txBody>
      </p:sp>
      <p:pic>
        <p:nvPicPr>
          <p:cNvPr id="405508" name="Picture 4" descr="mu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571612"/>
            <a:ext cx="10144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857760"/>
            <a:ext cx="2714644" cy="1845797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19142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Internacionalización de Patentes (II)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207375" cy="4614084"/>
          </a:xfrm>
        </p:spPr>
        <p:txBody>
          <a:bodyPr>
            <a:spAutoFit/>
          </a:bodyPr>
          <a:lstStyle/>
          <a:p>
            <a:r>
              <a:rPr lang="es-ES_tradnl" dirty="0"/>
              <a:t>Patente EUROPEA</a:t>
            </a:r>
            <a:endParaRPr lang="es-ES_tradnl" dirty="0">
              <a:solidFill>
                <a:srgbClr val="FF9933"/>
              </a:solidFill>
            </a:endParaRPr>
          </a:p>
          <a:p>
            <a:pPr lvl="1"/>
            <a:r>
              <a:rPr lang="es-ES_tradnl" dirty="0"/>
              <a:t>Una sola solicitud para 33+ 5 </a:t>
            </a:r>
            <a:r>
              <a:rPr lang="es-ES_tradnl" dirty="0" smtClean="0"/>
              <a:t>estados (Julio 2008)</a:t>
            </a:r>
            <a:endParaRPr lang="es-ES_tradnl" dirty="0"/>
          </a:p>
          <a:p>
            <a:pPr lvl="1"/>
            <a:r>
              <a:rPr lang="es-ES_tradnl" dirty="0"/>
              <a:t>No es necesario extender a todos ellos (coste)</a:t>
            </a:r>
          </a:p>
          <a:p>
            <a:pPr lvl="1"/>
            <a:r>
              <a:rPr lang="es-ES_tradnl" b="1" dirty="0">
                <a:solidFill>
                  <a:srgbClr val="C00000"/>
                </a:solidFill>
              </a:rPr>
              <a:t>Un único procedimiento de concesión </a:t>
            </a:r>
            <a:r>
              <a:rPr lang="es-ES_tradnl" dirty="0"/>
              <a:t>con efecto en los países designados</a:t>
            </a:r>
          </a:p>
          <a:p>
            <a:pPr lvl="1"/>
            <a:r>
              <a:rPr lang="es-ES_tradnl" dirty="0"/>
              <a:t>Solicitudes en Inglés, Francés o </a:t>
            </a:r>
            <a:endParaRPr lang="es-ES_tradnl" dirty="0" smtClean="0"/>
          </a:p>
          <a:p>
            <a:pPr lvl="1">
              <a:buNone/>
            </a:pPr>
            <a:r>
              <a:rPr lang="es-ES_tradnl" dirty="0" smtClean="0"/>
              <a:t>	Alemán</a:t>
            </a:r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Vía EURO-PCT (PCT </a:t>
            </a:r>
            <a:r>
              <a:rPr lang="es-ES_tradnl" dirty="0" smtClean="0">
                <a:sym typeface="Symbol"/>
              </a:rPr>
              <a:t></a:t>
            </a:r>
            <a:r>
              <a:rPr lang="es-ES_tradnl" dirty="0" smtClean="0"/>
              <a:t> Patente Europea)</a:t>
            </a:r>
          </a:p>
          <a:p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357562"/>
            <a:ext cx="2828258" cy="1881847"/>
          </a:xfrm>
          <a:prstGeom prst="rect">
            <a:avLst/>
          </a:prstGeom>
          <a:noFill/>
          <a:ln w="9525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85720" y="1755818"/>
            <a:ext cx="8677276" cy="4776787"/>
            <a:chOff x="172" y="1243"/>
            <a:chExt cx="5466" cy="3009"/>
          </a:xfrm>
        </p:grpSpPr>
        <p:sp>
          <p:nvSpPr>
            <p:cNvPr id="229378" name="AutoShape 2"/>
            <p:cNvSpPr>
              <a:spLocks noChangeArrowheads="1"/>
            </p:cNvSpPr>
            <p:nvPr/>
          </p:nvSpPr>
          <p:spPr bwMode="auto">
            <a:xfrm>
              <a:off x="284" y="1243"/>
              <a:ext cx="5276" cy="3009"/>
            </a:xfrm>
            <a:prstGeom prst="roundRect">
              <a:avLst>
                <a:gd name="adj" fmla="val 7755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indent="266700">
                <a:spcBef>
                  <a:spcPct val="20000"/>
                </a:spcBef>
                <a:buFontTx/>
                <a:buChar char="•"/>
                <a:tabLst>
                  <a:tab pos="1878013" algn="l"/>
                </a:tabLst>
              </a:pPr>
              <a:endParaRPr lang="es-ES_tradnl" sz="2400" i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indent="266700" algn="just" eaLnBrk="0" hangingPunct="0">
                <a:lnSpc>
                  <a:spcPct val="150000"/>
                </a:lnSpc>
                <a:spcBef>
                  <a:spcPct val="20000"/>
                </a:spcBef>
                <a:tabLst>
                  <a:tab pos="1878013" algn="l"/>
                </a:tabLst>
              </a:pPr>
              <a:endParaRPr lang="es-ES_tradnl" sz="2400" i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2" name="AutoShape 6"/>
            <p:cNvSpPr>
              <a:spLocks noChangeArrowheads="1"/>
            </p:cNvSpPr>
            <p:nvPr/>
          </p:nvSpPr>
          <p:spPr bwMode="auto">
            <a:xfrm>
              <a:off x="421" y="1381"/>
              <a:ext cx="5013" cy="1518"/>
            </a:xfrm>
            <a:prstGeom prst="roundRect">
              <a:avLst>
                <a:gd name="adj" fmla="val 7912"/>
              </a:avLst>
            </a:prstGeom>
            <a:solidFill>
              <a:srgbClr val="FFFFFF"/>
            </a:solidFill>
            <a:ln w="1905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es-ES" u="none">
                <a:solidFill>
                  <a:srgbClr val="CC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7" name="AutoShape 61"/>
            <p:cNvSpPr>
              <a:spLocks/>
            </p:cNvSpPr>
            <p:nvPr/>
          </p:nvSpPr>
          <p:spPr bwMode="auto">
            <a:xfrm rot="16200000">
              <a:off x="2805" y="675"/>
              <a:ext cx="190" cy="4568"/>
            </a:xfrm>
            <a:prstGeom prst="leftBrace">
              <a:avLst>
                <a:gd name="adj1" fmla="val 24153"/>
                <a:gd name="adj2" fmla="val 83315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3" name="Line 7"/>
            <p:cNvSpPr>
              <a:spLocks noChangeShapeType="1"/>
            </p:cNvSpPr>
            <p:nvPr/>
          </p:nvSpPr>
          <p:spPr bwMode="auto">
            <a:xfrm>
              <a:off x="595" y="2313"/>
              <a:ext cx="0" cy="25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4" name="Line 8"/>
            <p:cNvSpPr>
              <a:spLocks noChangeShapeType="1"/>
            </p:cNvSpPr>
            <p:nvPr/>
          </p:nvSpPr>
          <p:spPr bwMode="auto">
            <a:xfrm>
              <a:off x="1461" y="2313"/>
              <a:ext cx="0" cy="25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5" name="Line 9"/>
            <p:cNvSpPr>
              <a:spLocks noChangeShapeType="1"/>
            </p:cNvSpPr>
            <p:nvPr/>
          </p:nvSpPr>
          <p:spPr bwMode="auto">
            <a:xfrm>
              <a:off x="1894" y="2313"/>
              <a:ext cx="0" cy="25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6" name="Line 10"/>
            <p:cNvSpPr>
              <a:spLocks noChangeShapeType="1"/>
            </p:cNvSpPr>
            <p:nvPr/>
          </p:nvSpPr>
          <p:spPr bwMode="auto">
            <a:xfrm>
              <a:off x="2755" y="2313"/>
              <a:ext cx="0" cy="258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7" name="Line 11"/>
            <p:cNvSpPr>
              <a:spLocks noChangeShapeType="1"/>
            </p:cNvSpPr>
            <p:nvPr/>
          </p:nvSpPr>
          <p:spPr bwMode="auto">
            <a:xfrm>
              <a:off x="5212" y="1823"/>
              <a:ext cx="0" cy="258"/>
            </a:xfrm>
            <a:prstGeom prst="line">
              <a:avLst/>
            </a:prstGeom>
            <a:noFill/>
            <a:ln w="19050">
              <a:solidFill>
                <a:srgbClr val="FD390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8" name="Freeform 12"/>
            <p:cNvSpPr>
              <a:spLocks/>
            </p:cNvSpPr>
            <p:nvPr/>
          </p:nvSpPr>
          <p:spPr bwMode="auto">
            <a:xfrm>
              <a:off x="595" y="1791"/>
              <a:ext cx="550" cy="398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0"/>
                </a:cxn>
                <a:cxn ang="0">
                  <a:pos x="0" y="366"/>
                </a:cxn>
              </a:cxnLst>
              <a:rect l="0" t="0" r="r" b="b"/>
              <a:pathLst>
                <a:path w="742" h="366">
                  <a:moveTo>
                    <a:pt x="742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89" name="Freeform 13"/>
            <p:cNvSpPr>
              <a:spLocks/>
            </p:cNvSpPr>
            <p:nvPr/>
          </p:nvSpPr>
          <p:spPr bwMode="auto">
            <a:xfrm>
              <a:off x="1421" y="1808"/>
              <a:ext cx="742" cy="366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0"/>
                </a:cxn>
                <a:cxn ang="0">
                  <a:pos x="0" y="366"/>
                </a:cxn>
              </a:cxnLst>
              <a:rect l="0" t="0" r="r" b="b"/>
              <a:pathLst>
                <a:path w="742" h="366">
                  <a:moveTo>
                    <a:pt x="742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0" name="Freeform 14"/>
            <p:cNvSpPr>
              <a:spLocks/>
            </p:cNvSpPr>
            <p:nvPr/>
          </p:nvSpPr>
          <p:spPr bwMode="auto">
            <a:xfrm>
              <a:off x="2755" y="1716"/>
              <a:ext cx="512" cy="473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0"/>
                </a:cxn>
                <a:cxn ang="0">
                  <a:pos x="0" y="366"/>
                </a:cxn>
              </a:cxnLst>
              <a:rect l="0" t="0" r="r" b="b"/>
              <a:pathLst>
                <a:path w="742" h="366">
                  <a:moveTo>
                    <a:pt x="742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1" name="Freeform 15"/>
            <p:cNvSpPr>
              <a:spLocks/>
            </p:cNvSpPr>
            <p:nvPr/>
          </p:nvSpPr>
          <p:spPr bwMode="auto">
            <a:xfrm flipH="1">
              <a:off x="4470" y="1709"/>
              <a:ext cx="742" cy="480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0"/>
                </a:cxn>
                <a:cxn ang="0">
                  <a:pos x="0" y="366"/>
                </a:cxn>
              </a:cxnLst>
              <a:rect l="0" t="0" r="r" b="b"/>
              <a:pathLst>
                <a:path w="742" h="366">
                  <a:moveTo>
                    <a:pt x="742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2" name="Line 16"/>
            <p:cNvSpPr>
              <a:spLocks noChangeShapeType="1"/>
            </p:cNvSpPr>
            <p:nvPr/>
          </p:nvSpPr>
          <p:spPr bwMode="auto">
            <a:xfrm>
              <a:off x="5211" y="2313"/>
              <a:ext cx="0" cy="258"/>
            </a:xfrm>
            <a:prstGeom prst="line">
              <a:avLst/>
            </a:prstGeom>
            <a:noFill/>
            <a:ln w="19050">
              <a:solidFill>
                <a:srgbClr val="FD390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3" name="AutoShape 17"/>
            <p:cNvSpPr>
              <a:spLocks noChangeArrowheads="1"/>
            </p:cNvSpPr>
            <p:nvPr/>
          </p:nvSpPr>
          <p:spPr bwMode="auto">
            <a:xfrm>
              <a:off x="590" y="2233"/>
              <a:ext cx="4627" cy="154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 w="63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4" name="Freeform 18"/>
            <p:cNvSpPr>
              <a:spLocks/>
            </p:cNvSpPr>
            <p:nvPr/>
          </p:nvSpPr>
          <p:spPr bwMode="auto">
            <a:xfrm>
              <a:off x="1890" y="2035"/>
              <a:ext cx="742" cy="135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0"/>
                </a:cxn>
                <a:cxn ang="0">
                  <a:pos x="0" y="366"/>
                </a:cxn>
              </a:cxnLst>
              <a:rect l="0" t="0" r="r" b="b"/>
              <a:pathLst>
                <a:path w="742" h="366">
                  <a:moveTo>
                    <a:pt x="742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6" name="Line 20"/>
            <p:cNvSpPr>
              <a:spLocks noChangeShapeType="1"/>
            </p:cNvSpPr>
            <p:nvPr/>
          </p:nvSpPr>
          <p:spPr bwMode="auto">
            <a:xfrm>
              <a:off x="3438" y="2636"/>
              <a:ext cx="559" cy="0"/>
            </a:xfrm>
            <a:prstGeom prst="line">
              <a:avLst/>
            </a:prstGeom>
            <a:noFill/>
            <a:ln w="19050" cap="rnd">
              <a:solidFill>
                <a:srgbClr val="FD3909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397" name="Text Box 21"/>
            <p:cNvSpPr txBox="1">
              <a:spLocks noChangeArrowheads="1"/>
            </p:cNvSpPr>
            <p:nvPr/>
          </p:nvSpPr>
          <p:spPr bwMode="auto">
            <a:xfrm>
              <a:off x="178" y="1635"/>
              <a:ext cx="100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100" b="1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Fecha de prioridad</a:t>
              </a:r>
            </a:p>
          </p:txBody>
        </p:sp>
        <p:sp>
          <p:nvSpPr>
            <p:cNvPr id="229398" name="Text Box 22"/>
            <p:cNvSpPr txBox="1">
              <a:spLocks noChangeArrowheads="1"/>
            </p:cNvSpPr>
            <p:nvPr/>
          </p:nvSpPr>
          <p:spPr bwMode="auto">
            <a:xfrm>
              <a:off x="1377" y="1519"/>
              <a:ext cx="841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s-ES" sz="11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Solicitud PCT/</a:t>
              </a:r>
            </a:p>
            <a:p>
              <a:pPr>
                <a:buNone/>
              </a:pPr>
              <a:r>
                <a:rPr lang="es-ES" sz="11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Países No PCT</a:t>
              </a:r>
            </a:p>
          </p:txBody>
        </p:sp>
        <p:sp>
          <p:nvSpPr>
            <p:cNvPr id="229399" name="Text Box 23"/>
            <p:cNvSpPr txBox="1">
              <a:spLocks noChangeArrowheads="1"/>
            </p:cNvSpPr>
            <p:nvPr/>
          </p:nvSpPr>
          <p:spPr bwMode="auto">
            <a:xfrm>
              <a:off x="1570" y="1884"/>
              <a:ext cx="1093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s-ES" sz="1100" i="0" u="none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Publicación Patente</a:t>
              </a:r>
            </a:p>
          </p:txBody>
        </p:sp>
        <p:sp>
          <p:nvSpPr>
            <p:cNvPr id="229400" name="Text Box 24"/>
            <p:cNvSpPr txBox="1">
              <a:spLocks noChangeArrowheads="1"/>
            </p:cNvSpPr>
            <p:nvPr/>
          </p:nvSpPr>
          <p:spPr bwMode="auto">
            <a:xfrm>
              <a:off x="2360" y="1547"/>
              <a:ext cx="1533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100" i="0" u="none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 Inicio fases nacionales o europea</a:t>
              </a:r>
            </a:p>
          </p:txBody>
        </p:sp>
        <p:sp>
          <p:nvSpPr>
            <p:cNvPr id="229402" name="Text Box 26"/>
            <p:cNvSpPr txBox="1">
              <a:spLocks noChangeArrowheads="1"/>
            </p:cNvSpPr>
            <p:nvPr/>
          </p:nvSpPr>
          <p:spPr bwMode="auto">
            <a:xfrm>
              <a:off x="4357" y="1546"/>
              <a:ext cx="1281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1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6. Fin de la vida de la patente</a:t>
              </a:r>
            </a:p>
          </p:txBody>
        </p:sp>
        <p:sp>
          <p:nvSpPr>
            <p:cNvPr id="229405" name="Text Box 29"/>
            <p:cNvSpPr txBox="1">
              <a:spLocks noChangeArrowheads="1"/>
            </p:cNvSpPr>
            <p:nvPr/>
          </p:nvSpPr>
          <p:spPr bwMode="auto">
            <a:xfrm>
              <a:off x="1836" y="2510"/>
              <a:ext cx="535" cy="2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200" i="0" u="none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18 meses</a:t>
              </a:r>
            </a:p>
          </p:txBody>
        </p:sp>
        <p:sp>
          <p:nvSpPr>
            <p:cNvPr id="229407" name="Text Box 31"/>
            <p:cNvSpPr txBox="1">
              <a:spLocks noChangeArrowheads="1"/>
            </p:cNvSpPr>
            <p:nvPr/>
          </p:nvSpPr>
          <p:spPr bwMode="auto">
            <a:xfrm>
              <a:off x="4881" y="2518"/>
              <a:ext cx="460" cy="2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200" i="0" u="none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20 años</a:t>
              </a:r>
            </a:p>
          </p:txBody>
        </p:sp>
        <p:sp>
          <p:nvSpPr>
            <p:cNvPr id="229409" name="Line 33"/>
            <p:cNvSpPr>
              <a:spLocks noChangeShapeType="1"/>
            </p:cNvSpPr>
            <p:nvPr/>
          </p:nvSpPr>
          <p:spPr bwMode="auto">
            <a:xfrm>
              <a:off x="599" y="2788"/>
              <a:ext cx="859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10" name="Text Box 34"/>
            <p:cNvSpPr txBox="1">
              <a:spLocks noChangeArrowheads="1"/>
            </p:cNvSpPr>
            <p:nvPr/>
          </p:nvSpPr>
          <p:spPr bwMode="auto">
            <a:xfrm>
              <a:off x="722" y="2830"/>
              <a:ext cx="606" cy="3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D390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s-ES" sz="1100" b="1" i="0" u="none" dirty="0">
                  <a:latin typeface="Arial" pitchFamily="34" charset="0"/>
                  <a:cs typeface="Arial" pitchFamily="34" charset="0"/>
                </a:rPr>
                <a:t>Año de prioridad</a:t>
              </a:r>
            </a:p>
          </p:txBody>
        </p:sp>
        <p:sp>
          <p:nvSpPr>
            <p:cNvPr id="229411" name="Freeform 35"/>
            <p:cNvSpPr>
              <a:spLocks/>
            </p:cNvSpPr>
            <p:nvPr/>
          </p:nvSpPr>
          <p:spPr bwMode="auto">
            <a:xfrm>
              <a:off x="3390" y="2035"/>
              <a:ext cx="742" cy="135"/>
            </a:xfrm>
            <a:custGeom>
              <a:avLst/>
              <a:gdLst/>
              <a:ahLst/>
              <a:cxnLst>
                <a:cxn ang="0">
                  <a:pos x="742" y="0"/>
                </a:cxn>
                <a:cxn ang="0">
                  <a:pos x="0" y="0"/>
                </a:cxn>
                <a:cxn ang="0">
                  <a:pos x="0" y="366"/>
                </a:cxn>
              </a:cxnLst>
              <a:rect l="0" t="0" r="r" b="b"/>
              <a:pathLst>
                <a:path w="742" h="366">
                  <a:moveTo>
                    <a:pt x="742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13" name="Text Box 37"/>
            <p:cNvSpPr txBox="1">
              <a:spLocks noChangeArrowheads="1"/>
            </p:cNvSpPr>
            <p:nvPr/>
          </p:nvSpPr>
          <p:spPr bwMode="auto">
            <a:xfrm>
              <a:off x="663" y="3711"/>
              <a:ext cx="1613" cy="4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s-ES" sz="14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Límite Decisión de </a:t>
              </a:r>
            </a:p>
            <a:p>
              <a:pPr algn="ctr">
                <a:buNone/>
              </a:pPr>
              <a:r>
                <a:rPr lang="es-ES" sz="1400" b="1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Extensión Internacional</a:t>
              </a:r>
            </a:p>
          </p:txBody>
        </p:sp>
        <p:sp>
          <p:nvSpPr>
            <p:cNvPr id="229414" name="Line 38"/>
            <p:cNvSpPr>
              <a:spLocks noChangeShapeType="1"/>
            </p:cNvSpPr>
            <p:nvPr/>
          </p:nvSpPr>
          <p:spPr bwMode="auto">
            <a:xfrm>
              <a:off x="1461" y="2305"/>
              <a:ext cx="0" cy="1404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prstDash val="dash"/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16" name="Text Box 40"/>
            <p:cNvSpPr txBox="1">
              <a:spLocks noChangeArrowheads="1"/>
            </p:cNvSpPr>
            <p:nvPr/>
          </p:nvSpPr>
          <p:spPr bwMode="auto">
            <a:xfrm>
              <a:off x="172" y="3155"/>
              <a:ext cx="1312" cy="21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buNone/>
              </a:pPr>
              <a:r>
                <a:rPr lang="es-ES" sz="1400" b="1" i="0" u="none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¡Ya se puede publicar!</a:t>
              </a:r>
            </a:p>
          </p:txBody>
        </p:sp>
        <p:sp>
          <p:nvSpPr>
            <p:cNvPr id="229417" name="Line 41"/>
            <p:cNvSpPr>
              <a:spLocks noChangeShapeType="1"/>
            </p:cNvSpPr>
            <p:nvPr/>
          </p:nvSpPr>
          <p:spPr bwMode="auto">
            <a:xfrm>
              <a:off x="620" y="2313"/>
              <a:ext cx="0" cy="82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dash"/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19" name="Text Box 43"/>
            <p:cNvSpPr txBox="1">
              <a:spLocks noChangeArrowheads="1"/>
            </p:cNvSpPr>
            <p:nvPr/>
          </p:nvSpPr>
          <p:spPr bwMode="auto">
            <a:xfrm>
              <a:off x="2570" y="3711"/>
              <a:ext cx="1642" cy="3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s-ES" sz="14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Límite Decisión entrada en</a:t>
              </a:r>
              <a:br>
                <a:rPr lang="es-ES" sz="14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ES" sz="14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fases nacional. </a:t>
              </a:r>
              <a:r>
                <a:rPr lang="es-ES" sz="1400" b="1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¡¡COSTES!!</a:t>
              </a:r>
            </a:p>
          </p:txBody>
        </p:sp>
        <p:sp>
          <p:nvSpPr>
            <p:cNvPr id="229420" name="Line 44"/>
            <p:cNvSpPr>
              <a:spLocks noChangeShapeType="1"/>
            </p:cNvSpPr>
            <p:nvPr/>
          </p:nvSpPr>
          <p:spPr bwMode="auto">
            <a:xfrm>
              <a:off x="2755" y="2317"/>
              <a:ext cx="0" cy="1404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prstDash val="dash"/>
              <a:round/>
              <a:headEnd type="oval" w="med" len="med"/>
              <a:tailEnd type="triangle" w="lg" len="med"/>
            </a:ln>
            <a:effectLst/>
          </p:spPr>
          <p:txBody>
            <a:bodyPr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01" name="Text Box 25"/>
            <p:cNvSpPr txBox="1">
              <a:spLocks noChangeArrowheads="1"/>
            </p:cNvSpPr>
            <p:nvPr/>
          </p:nvSpPr>
          <p:spPr bwMode="auto">
            <a:xfrm>
              <a:off x="3161" y="1860"/>
              <a:ext cx="1573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100" i="0" u="none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5. Concesión de patentes nacionales</a:t>
              </a:r>
            </a:p>
          </p:txBody>
        </p:sp>
        <p:sp>
          <p:nvSpPr>
            <p:cNvPr id="229426" name="AutoShape 50"/>
            <p:cNvSpPr>
              <a:spLocks noChangeArrowheads="1"/>
            </p:cNvSpPr>
            <p:nvPr/>
          </p:nvSpPr>
          <p:spPr bwMode="auto">
            <a:xfrm>
              <a:off x="3487" y="2177"/>
              <a:ext cx="89" cy="246"/>
            </a:xfrm>
            <a:prstGeom prst="parallelogram">
              <a:avLst>
                <a:gd name="adj" fmla="val 34833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0" name="AutoShape 54"/>
            <p:cNvSpPr>
              <a:spLocks noChangeArrowheads="1"/>
            </p:cNvSpPr>
            <p:nvPr/>
          </p:nvSpPr>
          <p:spPr bwMode="auto">
            <a:xfrm>
              <a:off x="3575" y="2193"/>
              <a:ext cx="53" cy="246"/>
            </a:xfrm>
            <a:prstGeom prst="parallelogram">
              <a:avLst>
                <a:gd name="adj" fmla="val 54718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1" name="AutoShape 55"/>
            <p:cNvSpPr>
              <a:spLocks noChangeArrowheads="1"/>
            </p:cNvSpPr>
            <p:nvPr/>
          </p:nvSpPr>
          <p:spPr bwMode="auto">
            <a:xfrm>
              <a:off x="3635" y="2193"/>
              <a:ext cx="49" cy="246"/>
            </a:xfrm>
            <a:prstGeom prst="parallelogram">
              <a:avLst>
                <a:gd name="adj" fmla="val 57144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2" name="AutoShape 56"/>
            <p:cNvSpPr>
              <a:spLocks noChangeArrowheads="1"/>
            </p:cNvSpPr>
            <p:nvPr/>
          </p:nvSpPr>
          <p:spPr bwMode="auto">
            <a:xfrm>
              <a:off x="3687" y="2221"/>
              <a:ext cx="49" cy="246"/>
            </a:xfrm>
            <a:prstGeom prst="parallelogram">
              <a:avLst>
                <a:gd name="adj" fmla="val 57144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3" name="AutoShape 57"/>
            <p:cNvSpPr>
              <a:spLocks noChangeArrowheads="1"/>
            </p:cNvSpPr>
            <p:nvPr/>
          </p:nvSpPr>
          <p:spPr bwMode="auto">
            <a:xfrm>
              <a:off x="3743" y="2177"/>
              <a:ext cx="53" cy="246"/>
            </a:xfrm>
            <a:prstGeom prst="parallelogram">
              <a:avLst>
                <a:gd name="adj" fmla="val 54718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4" name="AutoShape 58"/>
            <p:cNvSpPr>
              <a:spLocks noChangeArrowheads="1"/>
            </p:cNvSpPr>
            <p:nvPr/>
          </p:nvSpPr>
          <p:spPr bwMode="auto">
            <a:xfrm>
              <a:off x="3803" y="2177"/>
              <a:ext cx="49" cy="246"/>
            </a:xfrm>
            <a:prstGeom prst="parallelogram">
              <a:avLst>
                <a:gd name="adj" fmla="val 57144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35" name="AutoShape 59"/>
            <p:cNvSpPr>
              <a:spLocks noChangeArrowheads="1"/>
            </p:cNvSpPr>
            <p:nvPr/>
          </p:nvSpPr>
          <p:spPr bwMode="auto">
            <a:xfrm>
              <a:off x="3855" y="2205"/>
              <a:ext cx="49" cy="246"/>
            </a:xfrm>
            <a:prstGeom prst="parallelogram">
              <a:avLst>
                <a:gd name="adj" fmla="val 57144"/>
              </a:avLst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u="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06" name="Text Box 30"/>
            <p:cNvSpPr txBox="1">
              <a:spLocks noChangeArrowheads="1"/>
            </p:cNvSpPr>
            <p:nvPr/>
          </p:nvSpPr>
          <p:spPr bwMode="auto">
            <a:xfrm>
              <a:off x="2712" y="2518"/>
              <a:ext cx="535" cy="2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200" i="0" u="none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30 meses</a:t>
              </a:r>
            </a:p>
          </p:txBody>
        </p:sp>
        <p:sp>
          <p:nvSpPr>
            <p:cNvPr id="229404" name="Text Box 28"/>
            <p:cNvSpPr txBox="1">
              <a:spLocks noChangeArrowheads="1"/>
            </p:cNvSpPr>
            <p:nvPr/>
          </p:nvSpPr>
          <p:spPr bwMode="auto">
            <a:xfrm>
              <a:off x="1250" y="2510"/>
              <a:ext cx="535" cy="2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200" i="0" u="none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12 meses</a:t>
              </a:r>
            </a:p>
          </p:txBody>
        </p:sp>
        <p:sp>
          <p:nvSpPr>
            <p:cNvPr id="229403" name="Text Box 27"/>
            <p:cNvSpPr txBox="1">
              <a:spLocks noChangeArrowheads="1"/>
            </p:cNvSpPr>
            <p:nvPr/>
          </p:nvSpPr>
          <p:spPr bwMode="auto">
            <a:xfrm>
              <a:off x="549" y="2518"/>
              <a:ext cx="482" cy="2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s-ES" sz="1200" i="0" u="none" dirty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0 meses</a:t>
              </a:r>
            </a:p>
          </p:txBody>
        </p:sp>
        <p:sp>
          <p:nvSpPr>
            <p:cNvPr id="229436" name="Rectangle 60"/>
            <p:cNvSpPr>
              <a:spLocks noChangeArrowheads="1"/>
            </p:cNvSpPr>
            <p:nvPr/>
          </p:nvSpPr>
          <p:spPr bwMode="auto">
            <a:xfrm>
              <a:off x="3571" y="3121"/>
              <a:ext cx="1620" cy="5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buNone/>
                <a:tabLst>
                  <a:tab pos="1878013" algn="l"/>
                </a:tabLst>
              </a:pPr>
              <a:r>
                <a:rPr lang="es-ES" sz="1400" b="1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Mantenimiento</a:t>
              </a:r>
            </a:p>
            <a:p>
              <a:pPr algn="ctr" eaLnBrk="0" hangingPunct="0">
                <a:buNone/>
                <a:tabLst>
                  <a:tab pos="1878013" algn="l"/>
                </a:tabLst>
              </a:pPr>
              <a:r>
                <a:rPr lang="es-ES" sz="11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(Las Universidades </a:t>
              </a:r>
              <a:r>
                <a:rPr lang="es-ES" sz="1100" b="1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</a:t>
              </a:r>
              <a:r>
                <a:rPr lang="es-ES" sz="11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pagan </a:t>
              </a:r>
            </a:p>
            <a:p>
              <a:pPr algn="ctr" eaLnBrk="0" hangingPunct="0">
                <a:buNone/>
                <a:tabLst>
                  <a:tab pos="1878013" algn="l"/>
                </a:tabLst>
              </a:pPr>
              <a:r>
                <a:rPr lang="es-ES" sz="1100" i="0" u="non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Tasas en España)</a:t>
              </a:r>
            </a:p>
          </p:txBody>
        </p:sp>
      </p:grpSp>
      <p:sp>
        <p:nvSpPr>
          <p:cNvPr id="229442" name="Rectangle 66"/>
          <p:cNvSpPr>
            <a:spLocks noGrp="1" noChangeArrowheads="1"/>
          </p:cNvSpPr>
          <p:nvPr>
            <p:ph type="title"/>
          </p:nvPr>
        </p:nvSpPr>
        <p:spPr>
          <a:xfrm>
            <a:off x="468313" y="1006451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Ciclo de Vida de una Patente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s-ES_tradnl" sz="2400" dirty="0" smtClean="0"/>
              <a:t>Título de Propiedad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s-ES_tradnl" sz="1800" dirty="0" smtClean="0"/>
              <a:t>Se pueden Vender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s-ES_tradnl" sz="1800" dirty="0" smtClean="0"/>
              <a:t>Se pueden “Alquilar”</a:t>
            </a:r>
          </a:p>
          <a:p>
            <a:pPr lvl="1" algn="just">
              <a:lnSpc>
                <a:spcPct val="150000"/>
              </a:lnSpc>
              <a:buNone/>
              <a:defRPr/>
            </a:pPr>
            <a:r>
              <a:rPr lang="es-ES_tradnl" sz="1800" dirty="0" smtClean="0"/>
              <a:t>		Esto es lo que se conoce como LICENCIA.</a:t>
            </a:r>
          </a:p>
          <a:p>
            <a:pPr lvl="0" algn="just">
              <a:lnSpc>
                <a:spcPct val="150000"/>
              </a:lnSpc>
              <a:defRPr/>
            </a:pPr>
            <a:endParaRPr lang="es-ES_tradnl" dirty="0" smtClean="0"/>
          </a:p>
          <a:p>
            <a:pPr lvl="0" algn="just">
              <a:lnSpc>
                <a:spcPct val="150000"/>
              </a:lnSpc>
              <a:defRPr/>
            </a:pPr>
            <a:r>
              <a:rPr lang="es-ES_tradnl" dirty="0" smtClean="0"/>
              <a:t>La mayoría de </a:t>
            </a:r>
            <a:r>
              <a:rPr lang="es-ES_tradnl" dirty="0" err="1" smtClean="0"/>
              <a:t>OPIs</a:t>
            </a:r>
            <a:r>
              <a:rPr lang="es-ES_tradnl" dirty="0" smtClean="0"/>
              <a:t> no suele vender sus patentes, las licencia para su explotación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pPr lvl="0"/>
            <a:r>
              <a:rPr lang="es-ES" sz="3200" dirty="0" smtClean="0"/>
              <a:t>El Objetivo: La Transferencia</a:t>
            </a:r>
            <a:endParaRPr lang="es-E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450" y="1268413"/>
            <a:ext cx="7705725" cy="431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7450" y="1916113"/>
            <a:ext cx="7705725" cy="4176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>
            <a:normAutofit/>
          </a:bodyPr>
          <a:lstStyle/>
          <a:p>
            <a:r>
              <a:rPr lang="es-ES" dirty="0"/>
              <a:t>Las Patentes en las Universidades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1734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dirty="0"/>
              <a:t> Tercera Misión</a:t>
            </a:r>
          </a:p>
          <a:p>
            <a:pPr>
              <a:lnSpc>
                <a:spcPct val="120000"/>
              </a:lnSpc>
            </a:pPr>
            <a:r>
              <a:rPr lang="es-ES" dirty="0"/>
              <a:t> Forman parte del Estado de la Técnica</a:t>
            </a:r>
          </a:p>
          <a:p>
            <a:pPr>
              <a:lnSpc>
                <a:spcPct val="120000"/>
              </a:lnSpc>
            </a:pPr>
            <a:r>
              <a:rPr lang="es-ES" dirty="0"/>
              <a:t> Beneficios Económicos</a:t>
            </a:r>
          </a:p>
          <a:p>
            <a:pPr>
              <a:lnSpc>
                <a:spcPct val="120000"/>
              </a:lnSpc>
            </a:pPr>
            <a:r>
              <a:rPr lang="es-ES" dirty="0"/>
              <a:t> Imagen</a:t>
            </a:r>
          </a:p>
          <a:p>
            <a:pPr>
              <a:lnSpc>
                <a:spcPct val="120000"/>
              </a:lnSpc>
            </a:pP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>
                <a:solidFill>
                  <a:srgbClr val="CC3300"/>
                </a:solidFill>
              </a:rPr>
              <a:t>Patentes “Curriculares” </a:t>
            </a:r>
            <a:r>
              <a:rPr lang="es-ES" dirty="0">
                <a:solidFill>
                  <a:srgbClr val="990000"/>
                </a:solidFill>
              </a:rPr>
              <a:t>	</a:t>
            </a:r>
          </a:p>
          <a:p>
            <a:pPr lvl="2">
              <a:lnSpc>
                <a:spcPct val="120000"/>
              </a:lnSpc>
            </a:pPr>
            <a:r>
              <a:rPr lang="es-ES" dirty="0"/>
              <a:t>Gasto de recursos de la Universidad</a:t>
            </a:r>
          </a:p>
          <a:p>
            <a:pPr lvl="2">
              <a:lnSpc>
                <a:spcPct val="120000"/>
              </a:lnSpc>
            </a:pPr>
            <a:r>
              <a:rPr lang="es-ES" dirty="0"/>
              <a:t>Escasa utilidad curricular real</a:t>
            </a:r>
          </a:p>
          <a:p>
            <a:endParaRPr lang="es-ES" dirty="0"/>
          </a:p>
        </p:txBody>
      </p:sp>
      <p:pic>
        <p:nvPicPr>
          <p:cNvPr id="423940" name="Picture 4" descr="bombilla2"/>
          <p:cNvPicPr>
            <a:picLocks noChangeAspect="1" noChangeArrowheads="1"/>
          </p:cNvPicPr>
          <p:nvPr/>
        </p:nvPicPr>
        <p:blipFill>
          <a:blip r:embed="rId3"/>
          <a:srcRect l="15186" r="15186"/>
          <a:stretch>
            <a:fillRect/>
          </a:stretch>
        </p:blipFill>
        <p:spPr bwMode="auto">
          <a:xfrm>
            <a:off x="7143768" y="3500438"/>
            <a:ext cx="143668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>
            <a:normAutofit/>
          </a:bodyPr>
          <a:lstStyle/>
          <a:p>
            <a:r>
              <a:rPr lang="es-ES" dirty="0" smtClean="0"/>
              <a:t>Escaso valor curricular….</a:t>
            </a:r>
            <a:endParaRPr lang="es-E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727597"/>
          </a:xfrm>
        </p:spPr>
        <p:txBody>
          <a:bodyPr>
            <a:normAutofit fontScale="55000" lnSpcReduction="20000"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s-ES" sz="3600" dirty="0" smtClean="0">
                <a:cs typeface="Arial" charset="0"/>
              </a:rPr>
              <a:t>Principios y orientaciones para la aplicación de los criterios de evaluación</a:t>
            </a:r>
            <a:r>
              <a:rPr lang="es-ES" sz="3600" b="1" dirty="0" smtClean="0">
                <a:cs typeface="Arial" charset="0"/>
              </a:rPr>
              <a:t> </a:t>
            </a:r>
            <a:r>
              <a:rPr lang="es-ES" sz="1400" b="1" dirty="0" smtClean="0">
                <a:cs typeface="Arial" charset="0"/>
              </a:rPr>
              <a:t>(ANECA, 9 de enero de 2008)</a:t>
            </a:r>
          </a:p>
          <a:p>
            <a:pPr algn="just" eaLnBrk="0" hangingPunct="0">
              <a:lnSpc>
                <a:spcPct val="150000"/>
              </a:lnSpc>
              <a:buFontTx/>
              <a:buNone/>
            </a:pPr>
            <a:r>
              <a:rPr lang="es-ES" sz="2900" i="1" dirty="0" smtClean="0">
                <a:cs typeface="Arial" charset="0"/>
              </a:rPr>
              <a:t>	Se valoran particularmente en los ámbitos científicos y tecnológicos en los que esta actividad es significativa. Se tiene en cuenta las patentes nacionales o internacionales en explotación o aquéllas en las que exista un contrato de cesión o de licencia.</a:t>
            </a:r>
          </a:p>
          <a:p>
            <a:pPr lvl="1" algn="just" eaLnBrk="0" hangingPunct="0">
              <a:lnSpc>
                <a:spcPct val="150000"/>
              </a:lnSpc>
              <a:buFontTx/>
              <a:buChar char="•"/>
            </a:pPr>
            <a:r>
              <a:rPr lang="es-ES" sz="2900" i="1" dirty="0" smtClean="0">
                <a:cs typeface="Arial" charset="0"/>
              </a:rPr>
              <a:t>Patentes en explotación o que hayan pasado el examen de la Oficina de Patentes.</a:t>
            </a:r>
          </a:p>
          <a:p>
            <a:pPr lvl="1" algn="just" eaLnBrk="0" hangingPunct="0">
              <a:lnSpc>
                <a:spcPct val="150000"/>
              </a:lnSpc>
              <a:buFontTx/>
              <a:buChar char="•"/>
            </a:pPr>
            <a:r>
              <a:rPr lang="es-ES" sz="2900" i="1" dirty="0" smtClean="0">
                <a:cs typeface="Arial" charset="0"/>
              </a:rPr>
              <a:t>Patentes con contrato de cesión o de licencia. </a:t>
            </a:r>
          </a:p>
          <a:p>
            <a:pPr lvl="1" algn="just" eaLnBrk="0" hangingPunct="0">
              <a:lnSpc>
                <a:spcPct val="150000"/>
              </a:lnSpc>
              <a:buFontTx/>
              <a:buChar char="•"/>
            </a:pPr>
            <a:r>
              <a:rPr lang="es-ES" sz="2900" i="1" dirty="0" smtClean="0">
                <a:cs typeface="Arial" charset="0"/>
              </a:rPr>
              <a:t>Solicitudes de patentes nacionales e internacionales que en su tramitación hayan superado alguna fase susceptible de ser considerada como indicio de calidad. </a:t>
            </a:r>
          </a:p>
          <a:p>
            <a:pPr lvl="1" algn="just" eaLnBrk="0" hangingPunct="0">
              <a:lnSpc>
                <a:spcPct val="150000"/>
              </a:lnSpc>
              <a:buFontTx/>
              <a:buChar char="•"/>
            </a:pPr>
            <a:r>
              <a:rPr lang="es-ES" sz="2900" i="1" dirty="0" smtClean="0">
                <a:solidFill>
                  <a:srgbClr val="CC3300"/>
                </a:solidFill>
                <a:cs typeface="Arial" charset="0"/>
              </a:rPr>
              <a:t>La mera presentación de la solicitud no se valora.</a:t>
            </a:r>
            <a:endParaRPr lang="es-ES" sz="29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Universidades Españolas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714612" y="5643578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</a:t>
            </a:r>
            <a:r>
              <a:rPr lang="es-ES" dirty="0" smtClean="0"/>
              <a:t>2008 se registraron un total de 527 solicitudes de patente, 232 extensiones </a:t>
            </a:r>
            <a:r>
              <a:rPr lang="es-ES" dirty="0" smtClean="0"/>
              <a:t>internacionales y </a:t>
            </a:r>
            <a:r>
              <a:rPr lang="es-ES" dirty="0" smtClean="0"/>
              <a:t>171 contratos de licencia firmados 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7215238" cy="26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876"/>
            <a:ext cx="3424239" cy="193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571736" y="4714884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Informe </a:t>
            </a:r>
            <a:r>
              <a:rPr lang="es-ES" dirty="0" err="1" smtClean="0"/>
              <a:t>RedOTRI</a:t>
            </a:r>
            <a:r>
              <a:rPr lang="es-ES" dirty="0" smtClean="0"/>
              <a:t> 2008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2976" y="2143116"/>
            <a:ext cx="7315200" cy="1470025"/>
          </a:xfrm>
        </p:spPr>
        <p:txBody>
          <a:bodyPr/>
          <a:lstStyle/>
          <a:p>
            <a:r>
              <a:rPr lang="es-ES" dirty="0"/>
              <a:t>¿Por qué proteger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Conocimiento</a:t>
            </a:r>
            <a:r>
              <a:rPr lang="es-ES" dirty="0"/>
              <a:t>?</a:t>
            </a: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2786082" cy="2164841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86124"/>
            <a:ext cx="2371725" cy="16764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929198"/>
            <a:ext cx="1266825" cy="8477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3" descr="botellac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4643446"/>
            <a:ext cx="1785950" cy="16105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286124"/>
            <a:ext cx="1247775" cy="523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Gran Problema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799011"/>
          </a:xfrm>
        </p:spPr>
        <p:txBody>
          <a:bodyPr/>
          <a:lstStyle/>
          <a:p>
            <a:pPr algn="just" eaLnBrk="0" hangingPunct="0">
              <a:lnSpc>
                <a:spcPct val="150000"/>
              </a:lnSpc>
            </a:pPr>
            <a:r>
              <a:rPr lang="es-ES"/>
              <a:t> ¿Hemos dicho que hay que patentar antes de Publicar?</a:t>
            </a:r>
          </a:p>
          <a:p>
            <a:endParaRPr lang="es-ES"/>
          </a:p>
        </p:txBody>
      </p:sp>
      <p:pic>
        <p:nvPicPr>
          <p:cNvPr id="425988" name="Picture 4" descr="patentareantesdepubli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14554"/>
            <a:ext cx="5793498" cy="414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11/1986: 3 pinceladas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969255"/>
            <a:ext cx="8207375" cy="3817199"/>
          </a:xfrm>
        </p:spPr>
        <p:txBody>
          <a:bodyPr>
            <a:normAutofit/>
          </a:bodyPr>
          <a:lstStyle/>
          <a:p>
            <a:pPr marL="638175" indent="-457200">
              <a:spcBef>
                <a:spcPts val="1200"/>
              </a:spcBef>
              <a:spcAft>
                <a:spcPts val="1200"/>
              </a:spcAft>
            </a:pPr>
            <a:r>
              <a:rPr lang="es-ES" b="1" dirty="0" smtClean="0"/>
              <a:t>Art. 20.2.- </a:t>
            </a:r>
            <a:r>
              <a:rPr lang="es-ES" dirty="0" smtClean="0"/>
              <a:t>Las invenciones </a:t>
            </a:r>
            <a:r>
              <a:rPr lang="es-ES" dirty="0" smtClean="0">
                <a:solidFill>
                  <a:srgbClr val="CC3300"/>
                </a:solidFill>
              </a:rPr>
              <a:t>son de la Universidad</a:t>
            </a:r>
            <a:r>
              <a:rPr lang="es-ES" dirty="0" smtClean="0"/>
              <a:t>, no del profesor autor de la misma </a:t>
            </a:r>
            <a:r>
              <a:rPr lang="es-ES" sz="2000" dirty="0" smtClean="0"/>
              <a:t>(Sin perjuicio de lo pactado en Contratos Art. 83)</a:t>
            </a:r>
          </a:p>
          <a:p>
            <a:pPr marL="638175" indent="-457200">
              <a:spcBef>
                <a:spcPts val="1200"/>
              </a:spcBef>
              <a:spcAft>
                <a:spcPts val="1200"/>
              </a:spcAft>
            </a:pPr>
            <a:r>
              <a:rPr lang="es-ES" b="1" dirty="0" smtClean="0"/>
              <a:t>Art. 20.3.- </a:t>
            </a:r>
            <a:r>
              <a:rPr lang="es-ES" dirty="0" smtClean="0"/>
              <a:t>El investigador está obligado a </a:t>
            </a:r>
            <a:r>
              <a:rPr lang="es-ES" dirty="0" smtClean="0">
                <a:solidFill>
                  <a:srgbClr val="CC3300"/>
                </a:solidFill>
              </a:rPr>
              <a:t>notificar inmediatamente</a:t>
            </a:r>
            <a:r>
              <a:rPr lang="es-ES" dirty="0" smtClean="0"/>
              <a:t> la invención </a:t>
            </a:r>
            <a:r>
              <a:rPr lang="es-ES" sz="2000" dirty="0" smtClean="0"/>
              <a:t>(normalmente a su OTRI)</a:t>
            </a:r>
            <a:endParaRPr lang="es-ES" dirty="0" smtClean="0"/>
          </a:p>
          <a:p>
            <a:pPr marL="638175" indent="-457200">
              <a:spcBef>
                <a:spcPts val="1200"/>
              </a:spcBef>
              <a:spcAft>
                <a:spcPts val="1200"/>
              </a:spcAft>
            </a:pPr>
            <a:r>
              <a:rPr lang="es-ES" b="1" dirty="0" smtClean="0"/>
              <a:t>Art. 20.4.- </a:t>
            </a:r>
            <a:r>
              <a:rPr lang="es-ES" dirty="0" smtClean="0"/>
              <a:t>El investigador tiene derecho a </a:t>
            </a:r>
            <a:r>
              <a:rPr lang="es-ES" dirty="0" smtClean="0">
                <a:solidFill>
                  <a:srgbClr val="CC3300"/>
                </a:solidFill>
              </a:rPr>
              <a:t>participar en beneficios </a:t>
            </a:r>
            <a:r>
              <a:rPr lang="es-ES" sz="2000" dirty="0" smtClean="0"/>
              <a:t>(según la normativa de cada universidad)</a:t>
            </a:r>
            <a:endParaRPr lang="es-E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/>
              <a:t>Caso Especial: “Becarios”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4418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sz="2800" dirty="0" smtClean="0"/>
          </a:p>
          <a:p>
            <a:pPr marL="342900" indent="-342900" algn="just">
              <a:buFontTx/>
              <a:buChar char="•"/>
            </a:pPr>
            <a:r>
              <a:rPr lang="es-ES" sz="2400" dirty="0" smtClean="0"/>
              <a:t>A la hora de solicitar una patente, los becarios y personal sin vinculación contractual con la Universidad suelen </a:t>
            </a:r>
            <a:r>
              <a:rPr lang="es-ES" sz="2400" dirty="0" smtClean="0">
                <a:solidFill>
                  <a:srgbClr val="C00000"/>
                </a:solidFill>
              </a:rPr>
              <a:t>ceder sus derechos de titularidad </a:t>
            </a:r>
            <a:r>
              <a:rPr lang="es-ES" sz="2400" dirty="0" smtClean="0"/>
              <a:t>sobre la patente y, a cambio, se someten al mismo trato que un profesor de la universidad.</a:t>
            </a:r>
          </a:p>
          <a:p>
            <a:pPr marL="342900" indent="-342900" algn="just">
              <a:buFontTx/>
              <a:buChar char="•"/>
            </a:pPr>
            <a:endParaRPr lang="es-ES" sz="2400" dirty="0" smtClean="0"/>
          </a:p>
          <a:p>
            <a:pPr marL="342900" indent="-342900" algn="just">
              <a:buFontTx/>
              <a:buChar char="•"/>
            </a:pPr>
            <a:r>
              <a:rPr lang="es-ES" sz="2400" dirty="0" smtClean="0"/>
              <a:t>En ningún caso renuncian a sus derechos de propiedad intelectual</a:t>
            </a:r>
            <a:endParaRPr lang="es-ES_tradnl" sz="2400" dirty="0" smtClean="0"/>
          </a:p>
          <a:p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Fuentes de Información Tecnológica</a:t>
            </a:r>
            <a:endParaRPr lang="es-ES" sz="2800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29600" cy="4786346"/>
          </a:xfrm>
        </p:spPr>
        <p:txBody>
          <a:bodyPr/>
          <a:lstStyle/>
          <a:p>
            <a:pPr marL="182563" indent="-157163">
              <a:lnSpc>
                <a:spcPct val="130000"/>
              </a:lnSpc>
            </a:pPr>
            <a:r>
              <a:rPr lang="es-ES" sz="2000" dirty="0" smtClean="0"/>
              <a:t> La información contenida en documentos de patentes puede resultar de enorme interés para los investigadores</a:t>
            </a:r>
          </a:p>
          <a:p>
            <a:pPr marL="447675" lvl="1" indent="177800">
              <a:lnSpc>
                <a:spcPct val="120000"/>
              </a:lnSpc>
            </a:pPr>
            <a:r>
              <a:rPr lang="es-ES" sz="1800" dirty="0" smtClean="0"/>
              <a:t>Algunas fuentes de información sobre patentes son:</a:t>
            </a:r>
          </a:p>
          <a:p>
            <a:pPr marL="804863" lvl="2" indent="184150">
              <a:lnSpc>
                <a:spcPct val="120000"/>
              </a:lnSpc>
            </a:pPr>
            <a:r>
              <a:rPr lang="es-ES" sz="1600" dirty="0" smtClean="0"/>
              <a:t>Oficina Española de Patentes y Marcas (OEPM): </a:t>
            </a:r>
            <a:r>
              <a:rPr lang="es-ES" sz="1600" dirty="0" smtClean="0">
                <a:solidFill>
                  <a:srgbClr val="FFFF00"/>
                </a:solidFill>
                <a:hlinkClick r:id="rId3"/>
              </a:rPr>
              <a:t>http://www.oepm.es</a:t>
            </a:r>
            <a:endParaRPr lang="es-ES" sz="1600" dirty="0" smtClean="0">
              <a:solidFill>
                <a:srgbClr val="FFFF00"/>
              </a:solidFill>
            </a:endParaRPr>
          </a:p>
          <a:p>
            <a:pPr marL="804863" lvl="2" indent="184150">
              <a:lnSpc>
                <a:spcPct val="120000"/>
              </a:lnSpc>
            </a:pPr>
            <a:r>
              <a:rPr lang="es-ES" sz="1600" dirty="0" err="1" smtClean="0"/>
              <a:t>Espacenet</a:t>
            </a:r>
            <a:r>
              <a:rPr lang="es-ES" sz="1600" dirty="0" smtClean="0"/>
              <a:t>: </a:t>
            </a:r>
            <a:r>
              <a:rPr lang="es-ES" sz="1600" dirty="0" smtClean="0">
                <a:hlinkClick r:id="rId4"/>
              </a:rPr>
              <a:t>http://es.espacenet.com</a:t>
            </a:r>
            <a:endParaRPr lang="es-ES" sz="1600" dirty="0" smtClean="0"/>
          </a:p>
          <a:p>
            <a:pPr marL="804863" lvl="2" indent="184150">
              <a:lnSpc>
                <a:spcPct val="120000"/>
              </a:lnSpc>
            </a:pPr>
            <a:r>
              <a:rPr lang="es-ES" sz="1600" dirty="0" smtClean="0"/>
              <a:t>Oficina Estadounidense de Patentes y Marcas, (USPTO): </a:t>
            </a:r>
            <a:r>
              <a:rPr lang="es-ES" sz="1600" dirty="0" smtClean="0">
                <a:hlinkClick r:id="rId5"/>
              </a:rPr>
              <a:t>http://www.uspto.gov/</a:t>
            </a:r>
            <a:r>
              <a:rPr lang="es-ES" sz="1600" dirty="0" smtClean="0"/>
              <a:t> </a:t>
            </a:r>
          </a:p>
          <a:p>
            <a:pPr marL="804863" lvl="2" indent="184150">
              <a:lnSpc>
                <a:spcPct val="120000"/>
              </a:lnSpc>
            </a:pPr>
            <a:r>
              <a:rPr lang="es-ES" sz="1600" dirty="0" smtClean="0"/>
              <a:t>Oficina Japonesa de Patentes (JPO): </a:t>
            </a:r>
            <a:r>
              <a:rPr lang="es-ES" sz="1600" dirty="0" smtClean="0">
                <a:hlinkClick r:id="rId6"/>
              </a:rPr>
              <a:t>http://www.jpo.go.jp/</a:t>
            </a:r>
            <a:r>
              <a:rPr lang="es-ES" sz="1600" dirty="0" smtClean="0"/>
              <a:t> </a:t>
            </a:r>
          </a:p>
          <a:p>
            <a:pPr marL="804863" lvl="2" indent="184150">
              <a:lnSpc>
                <a:spcPct val="120000"/>
              </a:lnSpc>
            </a:pPr>
            <a:r>
              <a:rPr lang="es-ES" sz="1600" dirty="0" smtClean="0"/>
              <a:t>Google </a:t>
            </a:r>
            <a:r>
              <a:rPr lang="es-ES" sz="1600" dirty="0" err="1" smtClean="0"/>
              <a:t>Patents</a:t>
            </a:r>
            <a:r>
              <a:rPr lang="es-ES" sz="1600" dirty="0" smtClean="0"/>
              <a:t>: </a:t>
            </a:r>
            <a:r>
              <a:rPr lang="es-ES" sz="1600" dirty="0" smtClean="0">
                <a:hlinkClick r:id="rId7"/>
              </a:rPr>
              <a:t>http://www.google.com/patents</a:t>
            </a:r>
            <a:r>
              <a:rPr lang="es-ES" sz="1600" dirty="0" smtClean="0"/>
              <a:t> (sólo patentes USA)</a:t>
            </a:r>
          </a:p>
          <a:p>
            <a:pPr marL="804863" lvl="2" indent="184150">
              <a:lnSpc>
                <a:spcPct val="120000"/>
              </a:lnSpc>
            </a:pPr>
            <a:r>
              <a:rPr lang="fr-FR" sz="1600" dirty="0" smtClean="0"/>
              <a:t>Patents.com</a:t>
            </a:r>
            <a:r>
              <a:rPr lang="fr-FR" sz="1600" dirty="0" smtClean="0">
                <a:solidFill>
                  <a:srgbClr val="FFC000"/>
                </a:solidFill>
              </a:rPr>
              <a:t> </a:t>
            </a:r>
            <a:r>
              <a:rPr lang="fr-FR" sz="1600" dirty="0" smtClean="0">
                <a:solidFill>
                  <a:srgbClr val="FFC000"/>
                </a:solidFill>
                <a:hlinkClick r:id="rId8"/>
              </a:rPr>
              <a:t>http://www.patents.com</a:t>
            </a:r>
            <a:r>
              <a:rPr lang="fr-FR" sz="1600" dirty="0" smtClean="0">
                <a:solidFill>
                  <a:srgbClr val="FFC000"/>
                </a:solidFill>
              </a:rPr>
              <a:t> </a:t>
            </a:r>
            <a:r>
              <a:rPr lang="fr-FR" sz="1600" dirty="0" smtClean="0"/>
              <a:t>(Web 2.0. Patentes USA y EPO)</a:t>
            </a:r>
            <a:endParaRPr lang="es-ES" sz="1600" dirty="0" smtClean="0"/>
          </a:p>
          <a:p>
            <a:pPr marL="804863" lvl="2" indent="184150">
              <a:lnSpc>
                <a:spcPct val="120000"/>
              </a:lnSpc>
            </a:pPr>
            <a:r>
              <a:rPr lang="fr-FR" sz="1600" dirty="0" smtClean="0"/>
              <a:t>Derwent Innovation Index (</a:t>
            </a:r>
            <a:r>
              <a:rPr lang="fr-FR" sz="1600" dirty="0" err="1" smtClean="0"/>
              <a:t>accesible</a:t>
            </a:r>
            <a:r>
              <a:rPr lang="fr-FR" sz="1600" dirty="0" smtClean="0"/>
              <a:t> a </a:t>
            </a:r>
            <a:r>
              <a:rPr lang="fr-FR" sz="1600" dirty="0" err="1" smtClean="0"/>
              <a:t>través</a:t>
            </a:r>
            <a:r>
              <a:rPr lang="fr-FR" sz="1600" dirty="0" smtClean="0"/>
              <a:t> de la FECYT) </a:t>
            </a:r>
            <a:r>
              <a:rPr lang="fr-FR" sz="1600" dirty="0" smtClean="0">
                <a:solidFill>
                  <a:srgbClr val="FFC000"/>
                </a:solidFill>
                <a:hlinkClick r:id="rId9"/>
              </a:rPr>
              <a:t>http://www.accesowok.fecyt.es/</a:t>
            </a:r>
            <a:r>
              <a:rPr lang="fr-FR" sz="1600" dirty="0" smtClean="0">
                <a:solidFill>
                  <a:srgbClr val="FFC000"/>
                </a:solidFill>
              </a:rPr>
              <a:t> </a:t>
            </a:r>
          </a:p>
          <a:p>
            <a:pPr marL="182563" indent="-157163">
              <a:lnSpc>
                <a:spcPct val="120000"/>
              </a:lnSpc>
            </a:pPr>
            <a:endParaRPr lang="es-ES" sz="2000" dirty="0"/>
          </a:p>
        </p:txBody>
      </p:sp>
      <p:pic>
        <p:nvPicPr>
          <p:cNvPr id="421895" name="Picture 7" descr="espacen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28600" y="4105276"/>
            <a:ext cx="1562100" cy="495300"/>
          </a:xfrm>
          <a:prstGeom prst="rect">
            <a:avLst/>
          </a:prstGeom>
          <a:noFill/>
        </p:spPr>
      </p:pic>
      <p:pic>
        <p:nvPicPr>
          <p:cNvPr id="421896" name="Picture 8" descr="uspto_seal_1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9586" y="3286124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190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30" y="2143116"/>
            <a:ext cx="1762128" cy="679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190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70" y="5594367"/>
            <a:ext cx="1798638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190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64" y="6215082"/>
            <a:ext cx="2276475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190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003152"/>
            <a:ext cx="1695450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27960" y="6188889"/>
            <a:ext cx="1243014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Secreto Industrial</a:t>
            </a:r>
            <a:endParaRPr lang="es-ES" sz="3200" dirty="0"/>
          </a:p>
        </p:txBody>
      </p:sp>
      <p:pic>
        <p:nvPicPr>
          <p:cNvPr id="4" name="Picture 4" descr="secr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000372"/>
            <a:ext cx="1493841" cy="298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>
            <a:normAutofit fontScale="90000"/>
          </a:bodyPr>
          <a:lstStyle/>
          <a:p>
            <a:r>
              <a:rPr lang="es-ES" dirty="0"/>
              <a:t>Secreto </a:t>
            </a:r>
            <a:r>
              <a:rPr lang="es-ES" dirty="0" smtClean="0"/>
              <a:t>Industrial: Alternativa y complemento</a:t>
            </a:r>
            <a:endParaRPr lang="es-ES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487863"/>
          </a:xfrm>
        </p:spPr>
        <p:txBody>
          <a:bodyPr>
            <a:no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s-ES_tradnl" sz="2200" dirty="0">
                <a:cs typeface="Arial" charset="0"/>
              </a:rPr>
              <a:t>Alternativa natural a una patente</a:t>
            </a:r>
          </a:p>
          <a:p>
            <a:pPr algn="just" eaLnBrk="0" hangingPunct="0">
              <a:lnSpc>
                <a:spcPct val="130000"/>
              </a:lnSpc>
            </a:pPr>
            <a:r>
              <a:rPr lang="es-ES_tradnl" sz="2200" dirty="0">
                <a:cs typeface="Arial" charset="0"/>
              </a:rPr>
              <a:t>Si un cierto procedimiento práctico sólo se conoce por un grupo reducido de personas, estos tienen ventaja sobre sus competidores. </a:t>
            </a:r>
          </a:p>
          <a:p>
            <a:pPr algn="just" eaLnBrk="0" hangingPunct="0">
              <a:lnSpc>
                <a:spcPct val="130000"/>
              </a:lnSpc>
            </a:pPr>
            <a:r>
              <a:rPr lang="es-ES_tradnl" sz="2200" dirty="0">
                <a:cs typeface="Arial" charset="0"/>
              </a:rPr>
              <a:t>Útil cuando la invención no trasciende con la aparición del producto en el mercado.</a:t>
            </a:r>
          </a:p>
          <a:p>
            <a:pPr lvl="3" algn="just" eaLnBrk="0" hangingPunct="0">
              <a:lnSpc>
                <a:spcPct val="130000"/>
              </a:lnSpc>
              <a:buFontTx/>
              <a:buNone/>
            </a:pPr>
            <a:r>
              <a:rPr lang="es-ES_tradnl" sz="1600" dirty="0">
                <a:cs typeface="Arial" charset="0"/>
              </a:rPr>
              <a:t>Preparación de un vino</a:t>
            </a:r>
          </a:p>
          <a:p>
            <a:pPr lvl="3" algn="just" eaLnBrk="0" hangingPunct="0">
              <a:lnSpc>
                <a:spcPct val="130000"/>
              </a:lnSpc>
              <a:buFontTx/>
              <a:buNone/>
            </a:pPr>
            <a:r>
              <a:rPr lang="es-ES_tradnl" sz="1600" dirty="0">
                <a:cs typeface="Arial" charset="0"/>
              </a:rPr>
              <a:t>Composición de un perfume</a:t>
            </a:r>
          </a:p>
          <a:p>
            <a:pPr lvl="3" algn="just" eaLnBrk="0" hangingPunct="0">
              <a:lnSpc>
                <a:spcPct val="130000"/>
              </a:lnSpc>
              <a:buFontTx/>
              <a:buNone/>
            </a:pPr>
            <a:r>
              <a:rPr lang="es-ES_tradnl" sz="1600" dirty="0">
                <a:cs typeface="Arial" charset="0"/>
              </a:rPr>
              <a:t>Algunos procedimientos químicos</a:t>
            </a:r>
            <a:endParaRPr lang="es-ES" sz="1300" dirty="0"/>
          </a:p>
        </p:txBody>
      </p:sp>
      <p:pic>
        <p:nvPicPr>
          <p:cNvPr id="377860" name="Picture 4" descr="secr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4213202"/>
            <a:ext cx="9937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>
            <a:noAutofit/>
          </a:bodyPr>
          <a:lstStyle/>
          <a:p>
            <a:r>
              <a:rPr lang="es-ES" dirty="0" smtClean="0"/>
              <a:t>Secreto Industrial</a:t>
            </a:r>
            <a:endParaRPr lang="es-ES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3514808"/>
          </a:xfrm>
        </p:spPr>
        <p:txBody>
          <a:bodyPr/>
          <a:lstStyle/>
          <a:p>
            <a:r>
              <a:rPr lang="es-ES_tradnl" dirty="0"/>
              <a:t>Debe existir actitud activa de defensa del secreto:</a:t>
            </a:r>
          </a:p>
          <a:p>
            <a:pPr lvl="1"/>
            <a:r>
              <a:rPr lang="es-ES_tradnl" dirty="0"/>
              <a:t> Firma de </a:t>
            </a:r>
            <a:r>
              <a:rPr lang="es-ES_tradnl" dirty="0">
                <a:solidFill>
                  <a:srgbClr val="C00000"/>
                </a:solidFill>
              </a:rPr>
              <a:t>contratos de confidencialidad</a:t>
            </a:r>
          </a:p>
          <a:p>
            <a:pPr lvl="1"/>
            <a:r>
              <a:rPr lang="es-ES_tradnl" dirty="0"/>
              <a:t> Reservado a un número mínimo de confidentes</a:t>
            </a:r>
          </a:p>
          <a:p>
            <a:endParaRPr lang="es-ES_tradnl" dirty="0"/>
          </a:p>
          <a:p>
            <a:r>
              <a:rPr lang="es-ES_tradnl" dirty="0"/>
              <a:t>No es excluyente con la protección mediante patentes (Patente Vs </a:t>
            </a:r>
            <a:r>
              <a:rPr lang="es-ES_tradnl" i="1" dirty="0" err="1"/>
              <a:t>Know</a:t>
            </a:r>
            <a:r>
              <a:rPr lang="es-ES_tradnl" i="1" dirty="0"/>
              <a:t> </a:t>
            </a:r>
            <a:r>
              <a:rPr lang="es-ES_tradnl" i="1" dirty="0" err="1"/>
              <a:t>How</a:t>
            </a:r>
            <a:r>
              <a:rPr lang="es-ES_tradnl" dirty="0"/>
              <a:t>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2000240"/>
            <a:ext cx="7315200" cy="1470025"/>
          </a:xfrm>
        </p:spPr>
        <p:txBody>
          <a:bodyPr/>
          <a:lstStyle/>
          <a:p>
            <a:r>
              <a:rPr lang="es-ES" dirty="0" smtClean="0"/>
              <a:t>Propiedad</a:t>
            </a:r>
            <a:br>
              <a:rPr lang="es-ES" dirty="0" smtClean="0"/>
            </a:br>
            <a:r>
              <a:rPr lang="es-ES" dirty="0" smtClean="0"/>
              <a:t> Intelectual</a:t>
            </a:r>
            <a:endParaRPr lang="es-ES" dirty="0"/>
          </a:p>
        </p:txBody>
      </p:sp>
      <p:pic>
        <p:nvPicPr>
          <p:cNvPr id="7" name="6 Imagen" descr="hada_ambos_2007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5" y="2285992"/>
            <a:ext cx="2703711" cy="3405178"/>
          </a:xfrm>
          <a:prstGeom prst="rect">
            <a:avLst/>
          </a:prstGeom>
          <a:ln>
            <a:solidFill>
              <a:srgbClr val="9CB084"/>
            </a:solidFill>
          </a:ln>
        </p:spPr>
      </p:pic>
      <p:sp>
        <p:nvSpPr>
          <p:cNvPr id="9" name="8 CuadroTexto"/>
          <p:cNvSpPr txBox="1"/>
          <p:nvPr/>
        </p:nvSpPr>
        <p:spPr>
          <a:xfrm rot="16200000">
            <a:off x="2043098" y="4148106"/>
            <a:ext cx="2700350" cy="21431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144000" bIns="0" rtlCol="0" anchor="t" anchorCtr="0">
            <a:noAutofit/>
          </a:bodyPr>
          <a:lstStyle/>
          <a:p>
            <a:pPr marL="93663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kern="1200" cap="none" spc="0" normalizeH="0" noProof="0" dirty="0" smtClean="0">
                <a:ln w="6350">
                  <a:solidFill>
                    <a:srgbClr val="008B95"/>
                  </a:solidFill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© Orellana. Granada. 2007.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41" y="5691207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1546"/>
            <a:ext cx="8229600" cy="571504"/>
          </a:xfrm>
        </p:spPr>
        <p:txBody>
          <a:bodyPr>
            <a:normAutofit/>
          </a:bodyPr>
          <a:lstStyle/>
          <a:p>
            <a:r>
              <a:rPr lang="es-ES" dirty="0"/>
              <a:t>Propiedad Intelectual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68497"/>
            <a:ext cx="8229600" cy="463233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Son </a:t>
            </a:r>
            <a:r>
              <a:rPr lang="es-ES" sz="2000" dirty="0"/>
              <a:t>objeto de propiedad intelectual todas las </a:t>
            </a:r>
            <a:r>
              <a:rPr lang="es-ES" sz="2000" dirty="0">
                <a:solidFill>
                  <a:srgbClr val="008080"/>
                </a:solidFill>
              </a:rPr>
              <a:t>creaciones originales literarias, artísticas o científicas</a:t>
            </a:r>
            <a:r>
              <a:rPr lang="es-ES" sz="2000" dirty="0">
                <a:solidFill>
                  <a:srgbClr val="FFC000"/>
                </a:solidFill>
              </a:rPr>
              <a:t> </a:t>
            </a:r>
            <a:r>
              <a:rPr lang="es-ES" sz="2000" dirty="0"/>
              <a:t>expresadas por cualquier medio o soporte, tangible o intangible, actualmente conocido o que se invente en el futuro, comprendiéndose entre ellas</a:t>
            </a:r>
            <a:r>
              <a:rPr lang="es-ES" sz="2000" dirty="0" smtClean="0"/>
              <a:t>:</a:t>
            </a:r>
          </a:p>
          <a:p>
            <a:pPr lvl="2">
              <a:buFontTx/>
              <a:buNone/>
            </a:pPr>
            <a:r>
              <a:rPr lang="es-ES" sz="1400" dirty="0" smtClean="0"/>
              <a:t> </a:t>
            </a:r>
            <a:r>
              <a:rPr lang="es-ES" sz="1400" dirty="0"/>
              <a:t>a) Los libros, folletos, impresos…</a:t>
            </a:r>
          </a:p>
          <a:p>
            <a:pPr lvl="2">
              <a:buFontTx/>
              <a:buNone/>
            </a:pPr>
            <a:r>
              <a:rPr lang="es-ES" sz="1400" dirty="0"/>
              <a:t> b) Las composiciones musicales, con o sin letra.</a:t>
            </a:r>
          </a:p>
          <a:p>
            <a:pPr lvl="2">
              <a:buFontTx/>
              <a:buNone/>
            </a:pPr>
            <a:r>
              <a:rPr lang="es-ES" sz="1400" dirty="0"/>
              <a:t> c) Las obras dramáticas y dramático-musicales, las coreografías, …</a:t>
            </a:r>
          </a:p>
          <a:p>
            <a:pPr lvl="2">
              <a:buFontTx/>
              <a:buNone/>
            </a:pPr>
            <a:r>
              <a:rPr lang="es-ES" sz="1400" dirty="0"/>
              <a:t> d) Las obras cinematográficas y cualesquiera otras obras audiovisuales.</a:t>
            </a:r>
          </a:p>
          <a:p>
            <a:pPr lvl="2">
              <a:buFontTx/>
              <a:buNone/>
            </a:pPr>
            <a:r>
              <a:rPr lang="es-ES" sz="1400" dirty="0"/>
              <a:t> e) Las esculturas y las obras de pintura, dibujo, grabado, litografía, y las historietas gráficas, tebeos o comics, …</a:t>
            </a:r>
          </a:p>
          <a:p>
            <a:pPr lvl="2">
              <a:buFontTx/>
              <a:buNone/>
            </a:pPr>
            <a:r>
              <a:rPr lang="es-ES" sz="1400" dirty="0"/>
              <a:t> f) Los proyectos, planos, maquetas y diseños de obras arquitectónicas y de ingeniería.</a:t>
            </a:r>
          </a:p>
          <a:p>
            <a:pPr lvl="2">
              <a:buFontTx/>
              <a:buNone/>
            </a:pPr>
            <a:r>
              <a:rPr lang="es-ES" sz="1400" dirty="0"/>
              <a:t> g) Los gráficos, mapas y diseños relativos a la topografía, la geografía o ciencias</a:t>
            </a:r>
          </a:p>
          <a:p>
            <a:pPr lvl="2">
              <a:buFontTx/>
              <a:buNone/>
            </a:pPr>
            <a:r>
              <a:rPr lang="es-ES" sz="1400" dirty="0"/>
              <a:t> h) Las obras fotográficas y las expresadas por procedimiento análogo a la fotografía.</a:t>
            </a:r>
          </a:p>
          <a:p>
            <a:pPr lvl="2">
              <a:buFontTx/>
              <a:buNone/>
            </a:pPr>
            <a:r>
              <a:rPr lang="es-ES" sz="1400" dirty="0"/>
              <a:t> i) Los programas de ordenador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051714"/>
            <a:ext cx="8229600" cy="661175"/>
          </a:xfrm>
        </p:spPr>
        <p:txBody>
          <a:bodyPr>
            <a:noAutofit/>
          </a:bodyPr>
          <a:lstStyle/>
          <a:p>
            <a:r>
              <a:rPr lang="es-ES" dirty="0"/>
              <a:t>Derechos de Autor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9109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_tradnl" dirty="0"/>
              <a:t>Creaciones: Fruto de la creatividad intelectual de las personas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Quedan protegidas desde el momento de su creación</a:t>
            </a:r>
          </a:p>
          <a:p>
            <a:pPr>
              <a:lnSpc>
                <a:spcPct val="110000"/>
              </a:lnSpc>
            </a:pPr>
            <a:r>
              <a:rPr lang="es-ES_tradnl" dirty="0"/>
              <a:t>Problema: Probar su creación</a:t>
            </a:r>
          </a:p>
          <a:p>
            <a:pPr marL="1963738" lvl="1">
              <a:lnSpc>
                <a:spcPct val="110000"/>
              </a:lnSpc>
            </a:pPr>
            <a:endParaRPr lang="es-ES_tradnl" dirty="0"/>
          </a:p>
          <a:p>
            <a:pPr marL="1963738" lvl="1">
              <a:lnSpc>
                <a:spcPct val="110000"/>
              </a:lnSpc>
            </a:pPr>
            <a:r>
              <a:rPr lang="es-ES_tradnl" dirty="0"/>
              <a:t>Registros de la Propiedad Intelectual 	</a:t>
            </a:r>
          </a:p>
          <a:p>
            <a:pPr marL="1963738" lvl="1">
              <a:lnSpc>
                <a:spcPct val="110000"/>
              </a:lnSpc>
            </a:pPr>
            <a:r>
              <a:rPr lang="es-ES_tradnl" dirty="0"/>
              <a:t>Notarios </a:t>
            </a:r>
          </a:p>
          <a:p>
            <a:pPr marL="1963738" lvl="1">
              <a:lnSpc>
                <a:spcPct val="110000"/>
              </a:lnSpc>
            </a:pPr>
            <a:r>
              <a:rPr lang="es-ES_tradnl" dirty="0"/>
              <a:t>Difusión notoria</a:t>
            </a:r>
          </a:p>
          <a:p>
            <a:endParaRPr lang="es-ES" dirty="0"/>
          </a:p>
        </p:txBody>
      </p:sp>
      <p:pic>
        <p:nvPicPr>
          <p:cNvPr id="371716" name="Picture 4" descr="copyr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00636"/>
            <a:ext cx="1663700" cy="16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Algunos motivos…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4488"/>
            <a:ext cx="8207375" cy="3936975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Permiten defender las creaciones frente a “</a:t>
            </a:r>
            <a:r>
              <a:rPr lang="es-ES" sz="2000" i="1" dirty="0"/>
              <a:t>copias</a:t>
            </a:r>
            <a:r>
              <a:rPr lang="es-ES" sz="2000" dirty="0"/>
              <a:t>”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Necesidad de inversión en desarrollo</a:t>
            </a:r>
          </a:p>
          <a:p>
            <a:pPr lvl="1">
              <a:lnSpc>
                <a:spcPct val="150000"/>
              </a:lnSpc>
            </a:pPr>
            <a:r>
              <a:rPr lang="es-ES" sz="1800" dirty="0" smtClean="0"/>
              <a:t>Las </a:t>
            </a:r>
            <a:r>
              <a:rPr lang="es-ES" sz="1800" dirty="0"/>
              <a:t>invenciones suelen ser básicas. ¿Quién desarrolla un producto o proceso si tiene ciertas garantías frente a copias</a:t>
            </a:r>
            <a:r>
              <a:rPr lang="es-ES" sz="1800" dirty="0" smtClean="0"/>
              <a:t>?</a:t>
            </a:r>
            <a:endParaRPr lang="es-ES" sz="1800" dirty="0"/>
          </a:p>
          <a:p>
            <a:pPr>
              <a:lnSpc>
                <a:spcPct val="150000"/>
              </a:lnSpc>
            </a:pPr>
            <a:r>
              <a:rPr lang="es-ES" sz="2000" dirty="0"/>
              <a:t>En algunos casos, proporcionan un </a:t>
            </a:r>
            <a:r>
              <a:rPr lang="es-ES" sz="2000" dirty="0">
                <a:solidFill>
                  <a:srgbClr val="CC3300"/>
                </a:solidFill>
              </a:rPr>
              <a:t>monopolio</a:t>
            </a:r>
            <a:r>
              <a:rPr lang="es-ES" sz="2000" dirty="0"/>
              <a:t> en una zona determinada (Patentes</a:t>
            </a:r>
            <a:r>
              <a:rPr lang="es-ES" sz="2000" dirty="0" smtClean="0"/>
              <a:t>)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Prestigio,  </a:t>
            </a:r>
            <a:r>
              <a:rPr lang="es-ES" sz="2000" dirty="0" smtClean="0"/>
              <a:t>Imagen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Identificación de un producto frente a la competencia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>
            <a:normAutofit/>
          </a:bodyPr>
          <a:lstStyle/>
          <a:p>
            <a:r>
              <a:rPr lang="es-ES" dirty="0" smtClean="0"/>
              <a:t>Derechos Morales y de Explotación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12889"/>
            <a:ext cx="8207375" cy="4227531"/>
          </a:xfrm>
        </p:spPr>
        <p:txBody>
          <a:bodyPr/>
          <a:lstStyle/>
          <a:p>
            <a:r>
              <a:rPr lang="es-ES" dirty="0" smtClean="0"/>
              <a:t>Los Derechos de Autor o de Propiedad Intelectual se dividen en dos grandes grupos:</a:t>
            </a:r>
          </a:p>
          <a:p>
            <a:endParaRPr lang="es-ES" dirty="0" smtClean="0"/>
          </a:p>
        </p:txBody>
      </p:sp>
      <p:graphicFrame>
        <p:nvGraphicFramePr>
          <p:cNvPr id="6" name="5 Diagrama"/>
          <p:cNvGraphicFramePr/>
          <p:nvPr/>
        </p:nvGraphicFramePr>
        <p:xfrm>
          <a:off x="1857356" y="3143248"/>
          <a:ext cx="5500726" cy="174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r>
              <a:rPr lang="es-ES" dirty="0" smtClean="0"/>
              <a:t>Derechos Morales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12889"/>
            <a:ext cx="8207375" cy="2910797"/>
          </a:xfrm>
        </p:spPr>
        <p:txBody>
          <a:bodyPr>
            <a:spAutoFit/>
          </a:bodyPr>
          <a:lstStyle/>
          <a:p>
            <a:r>
              <a:rPr lang="es-ES" sz="3400" dirty="0" smtClean="0"/>
              <a:t>Irrenunciables:</a:t>
            </a:r>
          </a:p>
          <a:p>
            <a:pPr lvl="1"/>
            <a:r>
              <a:rPr lang="es-ES" dirty="0" smtClean="0"/>
              <a:t>No se puede privar a un autor de estos derechos</a:t>
            </a:r>
          </a:p>
          <a:p>
            <a:endParaRPr lang="es-ES" dirty="0" smtClean="0"/>
          </a:p>
          <a:p>
            <a:r>
              <a:rPr lang="es-ES" sz="3300" dirty="0" smtClean="0"/>
              <a:t>Inalienables: </a:t>
            </a:r>
          </a:p>
          <a:p>
            <a:pPr lvl="1"/>
            <a:r>
              <a:rPr lang="es-ES" dirty="0" smtClean="0"/>
              <a:t>No se pueden transmitir ni ser objeto de comercio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r>
              <a:rPr lang="es-ES" dirty="0" smtClean="0"/>
              <a:t>Derechos Morales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031" y="1712889"/>
            <a:ext cx="8207375" cy="4524315"/>
          </a:xfr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s-ES" sz="1600" dirty="0" smtClean="0"/>
              <a:t>1. Decidir si su obra ha de ser divulgada y en qué forma. 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600" dirty="0" smtClean="0"/>
              <a:t>2. Determinar si tal divulgación ha de hacerse con su nombre, bajo seudónimo o signo, o anónimamente. 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600" dirty="0" smtClean="0">
                <a:solidFill>
                  <a:srgbClr val="C00000"/>
                </a:solidFill>
              </a:rPr>
              <a:t>3. Exigir el reconocimiento de su condición de autor de la obra. 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600" dirty="0" smtClean="0"/>
              <a:t>4. Exigir el respeto a la integridad de la obra e impedir cualquier deformación, modificación, alteración o atentado contra ella que suponga perjuicio a sus legítimos intereses o menoscabo a su reputación. 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600" dirty="0" smtClean="0"/>
              <a:t>5. Modificar la obra respetando los derechos adquiridos por terceros y las exigencias de protección de bienes de interés cultural. 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600" dirty="0" smtClean="0"/>
              <a:t>6. Retirar la obra del comercio, por cambio de sus convicciones intelectuales o morales, previa indemnización de daños y perjuicios a los titulares de derechos de explotación. </a:t>
            </a:r>
          </a:p>
          <a:p>
            <a:pPr algn="just">
              <a:lnSpc>
                <a:spcPct val="120000"/>
              </a:lnSpc>
              <a:buNone/>
            </a:pPr>
            <a:r>
              <a:rPr lang="es-ES" sz="1600" dirty="0" smtClean="0"/>
              <a:t>7. Acceder al ejemplar único o raro de la obra, cuando se halle en poder de otro, a fin de ejercitar el derecho de divulgación o cualquier otro que le corresponda. 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/>
          <a:lstStyle/>
          <a:p>
            <a:r>
              <a:rPr lang="es-ES" dirty="0" smtClean="0"/>
              <a:t>Derechos de Explotación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12889"/>
            <a:ext cx="8207375" cy="3884140"/>
          </a:xfrm>
        </p:spPr>
        <p:txBody>
          <a:bodyPr>
            <a:spAutoFit/>
          </a:bodyPr>
          <a:lstStyle/>
          <a:p>
            <a:r>
              <a:rPr lang="es-ES" dirty="0" smtClean="0"/>
              <a:t>Derechos Renunciables y Transferibles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El titular originario es el autor o autores, pero puede cambiar la titularidad</a:t>
            </a:r>
          </a:p>
          <a:p>
            <a:endParaRPr lang="es-ES" dirty="0" smtClean="0"/>
          </a:p>
          <a:p>
            <a:pPr lvl="2"/>
            <a:r>
              <a:rPr lang="es-ES" dirty="0" smtClean="0"/>
              <a:t>Contratos o negocios jurídicos</a:t>
            </a:r>
          </a:p>
          <a:p>
            <a:pPr lvl="2"/>
            <a:r>
              <a:rPr lang="es-ES" dirty="0" smtClean="0"/>
              <a:t>Empresario o empleador</a:t>
            </a:r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357158" y="1571612"/>
            <a:ext cx="8540839" cy="48927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r>
              <a:rPr lang="es-ES" dirty="0" smtClean="0"/>
              <a:t>Derechos de Explotación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7929618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>
            <a:normAutofit/>
          </a:bodyPr>
          <a:lstStyle/>
          <a:p>
            <a:r>
              <a:rPr lang="es-ES" dirty="0" smtClean="0"/>
              <a:t>Copyright</a:t>
            </a:r>
            <a:endParaRPr lang="es-E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441845"/>
          </a:xfrm>
        </p:spPr>
        <p:txBody>
          <a:bodyPr>
            <a:normAutofit/>
          </a:bodyPr>
          <a:lstStyle/>
          <a:p>
            <a:r>
              <a:rPr lang="es-ES" dirty="0"/>
              <a:t>Comunicación a terceros que los derechos de explotación están reservados :</a:t>
            </a:r>
          </a:p>
          <a:p>
            <a:pPr lvl="1"/>
            <a:r>
              <a:rPr lang="es-ES" dirty="0">
                <a:solidFill>
                  <a:srgbClr val="C00000"/>
                </a:solidFill>
              </a:rPr>
              <a:t>Símbolo © </a:t>
            </a:r>
            <a:r>
              <a:rPr lang="es-ES" dirty="0"/>
              <a:t>al principio de la obra, </a:t>
            </a:r>
            <a:r>
              <a:rPr lang="es-ES" dirty="0" smtClean="0"/>
              <a:t>delante </a:t>
            </a:r>
            <a:r>
              <a:rPr lang="es-ES" dirty="0"/>
              <a:t>del nombre de los titulares y autores, precisando el año y lugar de divulgación.</a:t>
            </a:r>
          </a:p>
          <a:p>
            <a:pPr lvl="1"/>
            <a:endParaRPr lang="es-ES" dirty="0"/>
          </a:p>
          <a:p>
            <a:pPr algn="ctr">
              <a:buFontTx/>
              <a:buNone/>
            </a:pPr>
            <a:r>
              <a:rPr lang="es-ES" sz="2600" dirty="0">
                <a:solidFill>
                  <a:srgbClr val="008080"/>
                </a:solidFill>
              </a:rPr>
              <a:t>© Juan Antonio Muñoz Orellana. </a:t>
            </a:r>
            <a:r>
              <a:rPr lang="es-ES" sz="2600" dirty="0" smtClean="0">
                <a:solidFill>
                  <a:srgbClr val="008080"/>
                </a:solidFill>
              </a:rPr>
              <a:t>Granada – 2009</a:t>
            </a:r>
            <a:endParaRPr lang="es-ES" sz="2600" dirty="0">
              <a:solidFill>
                <a:srgbClr val="008080"/>
              </a:solidFill>
            </a:endParaRPr>
          </a:p>
          <a:p>
            <a:pPr algn="ctr">
              <a:buFontTx/>
              <a:buNone/>
            </a:pPr>
            <a:r>
              <a:rPr lang="es-ES" sz="2600" dirty="0">
                <a:solidFill>
                  <a:srgbClr val="008080"/>
                </a:solidFill>
              </a:rPr>
              <a:t>© Universidad de </a:t>
            </a:r>
            <a:r>
              <a:rPr lang="es-ES" sz="2600" dirty="0" smtClean="0">
                <a:solidFill>
                  <a:srgbClr val="008080"/>
                </a:solidFill>
              </a:rPr>
              <a:t>Granada. Granada - 2009</a:t>
            </a:r>
            <a:endParaRPr lang="es-ES" sz="2600" dirty="0">
              <a:solidFill>
                <a:srgbClr val="008080"/>
              </a:solidFill>
            </a:endParaRPr>
          </a:p>
          <a:p>
            <a:pPr algn="ctr">
              <a:buFontTx/>
              <a:buNone/>
            </a:pPr>
            <a:endParaRPr lang="es-ES" dirty="0">
              <a:solidFill>
                <a:srgbClr val="990000"/>
              </a:solidFill>
            </a:endParaRPr>
          </a:p>
        </p:txBody>
      </p:sp>
      <p:pic>
        <p:nvPicPr>
          <p:cNvPr id="4" name="Picture 4" descr="copy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2"/>
            <a:ext cx="1000132" cy="1000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3775"/>
            <a:ext cx="8207375" cy="706438"/>
          </a:xfrm>
        </p:spPr>
        <p:txBody>
          <a:bodyPr>
            <a:normAutofit/>
          </a:bodyPr>
          <a:lstStyle/>
          <a:p>
            <a:r>
              <a:rPr lang="es-ES" dirty="0" smtClean="0"/>
              <a:t>Copyright</a:t>
            </a:r>
            <a:endParaRPr lang="es-E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584721"/>
          </a:xfrm>
        </p:spPr>
        <p:txBody>
          <a:bodyPr>
            <a:normAutofit/>
          </a:bodyPr>
          <a:lstStyle/>
          <a:p>
            <a:r>
              <a:rPr lang="es-ES" dirty="0" smtClean="0"/>
              <a:t>Podemos reservar todos los derechos…</a:t>
            </a:r>
          </a:p>
          <a:p>
            <a:pPr algn="ctr">
              <a:buNone/>
            </a:pPr>
            <a:endParaRPr lang="es-ES" sz="24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s-ES" sz="2400" dirty="0" smtClean="0">
                <a:solidFill>
                  <a:srgbClr val="008080"/>
                </a:solidFill>
              </a:rPr>
              <a:t>© Juan Antonio Muñoz Orellana. </a:t>
            </a:r>
            <a:r>
              <a:rPr lang="es-ES" dirty="0" smtClean="0">
                <a:solidFill>
                  <a:srgbClr val="008080"/>
                </a:solidFill>
              </a:rPr>
              <a:t>Granada </a:t>
            </a:r>
            <a:r>
              <a:rPr lang="es-ES" sz="2400" dirty="0" smtClean="0">
                <a:solidFill>
                  <a:srgbClr val="008080"/>
                </a:solidFill>
              </a:rPr>
              <a:t>– 2009. Todos los derechos reservados.</a:t>
            </a:r>
          </a:p>
          <a:p>
            <a:pPr algn="ctr">
              <a:buNone/>
            </a:pPr>
            <a:endParaRPr lang="es-ES" sz="2400" dirty="0" smtClean="0"/>
          </a:p>
          <a:p>
            <a:r>
              <a:rPr lang="es-ES" dirty="0" smtClean="0"/>
              <a:t>O podemos ceder algunos …</a:t>
            </a:r>
            <a:endParaRPr lang="es-ES" dirty="0"/>
          </a:p>
          <a:p>
            <a:pPr lvl="1"/>
            <a:endParaRPr lang="es-ES" dirty="0"/>
          </a:p>
          <a:p>
            <a:pPr algn="ctr">
              <a:buFontTx/>
              <a:buNone/>
            </a:pPr>
            <a:r>
              <a:rPr lang="es-ES" sz="2400" dirty="0">
                <a:solidFill>
                  <a:srgbClr val="008080"/>
                </a:solidFill>
              </a:rPr>
              <a:t>© Juan Antonio Muñoz Orellana. </a:t>
            </a:r>
            <a:r>
              <a:rPr lang="es-ES" dirty="0" smtClean="0">
                <a:solidFill>
                  <a:srgbClr val="008080"/>
                </a:solidFill>
              </a:rPr>
              <a:t>Granada </a:t>
            </a:r>
            <a:r>
              <a:rPr lang="es-ES" sz="2400" dirty="0" smtClean="0">
                <a:solidFill>
                  <a:srgbClr val="008080"/>
                </a:solidFill>
              </a:rPr>
              <a:t>– 2009. Se permite la copia y distribución de la obra sin ánimo de lucro. Quedan reservados el resto de derechos de esta obra</a:t>
            </a:r>
            <a:endParaRPr lang="es-ES" sz="2400" dirty="0">
              <a:solidFill>
                <a:srgbClr val="008080"/>
              </a:solidFill>
            </a:endParaRPr>
          </a:p>
          <a:p>
            <a:pPr algn="ctr">
              <a:buFontTx/>
              <a:buNone/>
            </a:pPr>
            <a:endParaRPr lang="es-ES" sz="2600" dirty="0" smtClean="0">
              <a:solidFill>
                <a:srgbClr val="FFC000"/>
              </a:solidFill>
            </a:endParaRPr>
          </a:p>
          <a:p>
            <a:pPr algn="ctr">
              <a:buFontTx/>
              <a:buNone/>
            </a:pPr>
            <a:endParaRPr lang="es-ES" dirty="0">
              <a:solidFill>
                <a:srgbClr val="990000"/>
              </a:solidFill>
            </a:endParaRPr>
          </a:p>
        </p:txBody>
      </p:sp>
      <p:pic>
        <p:nvPicPr>
          <p:cNvPr id="4" name="Picture 4" descr="copy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736"/>
            <a:ext cx="1000132" cy="10001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Licencias (Otra acepción)</a:t>
            </a:r>
            <a:endParaRPr lang="es-ES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49402"/>
            <a:ext cx="8207375" cy="1818703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Una licencia no es más que un documento en el que se recoge qué permitimos y qué no permitimos hacer con nuestras obras, y bajo qué condiciones.</a:t>
            </a:r>
            <a:endParaRPr lang="es-ES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856" y="993775"/>
            <a:ext cx="8229600" cy="706438"/>
          </a:xfrm>
        </p:spPr>
        <p:txBody>
          <a:bodyPr/>
          <a:lstStyle/>
          <a:p>
            <a:r>
              <a:rPr lang="es-ES" dirty="0" err="1" smtClean="0"/>
              <a:t>Copyleft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2889"/>
            <a:ext cx="8229600" cy="47863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/>
              <a:t>Grupo de licencias cuyo objetivo es garantizar que cada persona que recibe una copia de una obra pueda a su vez usar, modificar y redistribuir el propio trabajo y las versiones derivadas del mismo. 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Unas veces se permite el uso comercial de dichos trabajos y en otras ocasiones no, dependiendo que derechos quiera ceder el autor.</a:t>
            </a:r>
            <a:endParaRPr lang="es-ES" sz="2400" dirty="0"/>
          </a:p>
        </p:txBody>
      </p:sp>
      <p:pic>
        <p:nvPicPr>
          <p:cNvPr id="4" name="Picture 4" descr="copy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72" y="3643314"/>
            <a:ext cx="1071570" cy="10715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5194009" y="6488668"/>
            <a:ext cx="3949991" cy="3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s-ES" sz="1600" u="none" dirty="0" smtClean="0"/>
              <a:t>Fuente: http://www.fundacioncopyleft.org/</a:t>
            </a:r>
            <a:endParaRPr lang="es-ES" sz="1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031" y="993775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 </a:t>
            </a:r>
            <a:r>
              <a:rPr lang="es-ES" sz="2200" dirty="0" smtClean="0"/>
              <a:t>http://creativecommons.es/</a:t>
            </a: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12889"/>
            <a:ext cx="8207375" cy="4656159"/>
          </a:xfrm>
        </p:spPr>
        <p:txBody>
          <a:bodyPr>
            <a:normAutofit/>
          </a:bodyPr>
          <a:lstStyle/>
          <a:p>
            <a:r>
              <a:rPr lang="es-ES_tradnl" dirty="0" smtClean="0"/>
              <a:t>Licencias alternativas situadas entre el </a:t>
            </a:r>
            <a:r>
              <a:rPr lang="es-ES" i="1" dirty="0" smtClean="0"/>
              <a:t>“Todos los Derechos Reservados</a:t>
            </a:r>
            <a:r>
              <a:rPr lang="es-ES" dirty="0" smtClean="0"/>
              <a:t>” y el Dominio Público.</a:t>
            </a:r>
          </a:p>
          <a:p>
            <a:endParaRPr lang="es-ES" dirty="0" smtClean="0"/>
          </a:p>
          <a:p>
            <a:r>
              <a:rPr lang="es-ES" dirty="0" smtClean="0"/>
              <a:t>Poner una obra bajo una licencia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C00000"/>
                </a:solidFill>
              </a:rPr>
              <a:t>no significa que no tenga Copyright</a:t>
            </a:r>
          </a:p>
          <a:p>
            <a:endParaRPr lang="es-ES" dirty="0" smtClean="0">
              <a:solidFill>
                <a:srgbClr val="FFC000"/>
              </a:solidFill>
            </a:endParaRPr>
          </a:p>
          <a:p>
            <a:r>
              <a:rPr lang="es-ES" dirty="0" smtClean="0"/>
              <a:t>Destinadas principalmente a la explotación de obras en Internet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15016"/>
            <a:ext cx="2857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026710"/>
            <a:ext cx="8543956" cy="518299"/>
          </a:xfrm>
        </p:spPr>
        <p:txBody>
          <a:bodyPr>
            <a:noAutofit/>
          </a:bodyPr>
          <a:lstStyle/>
          <a:p>
            <a:r>
              <a:rPr lang="es-ES" sz="2400" dirty="0"/>
              <a:t>Inversión en Desarrollo: Productos Farmacéuticos</a:t>
            </a:r>
          </a:p>
        </p:txBody>
      </p:sp>
      <p:sp>
        <p:nvSpPr>
          <p:cNvPr id="362503" name="AutoShape 7"/>
          <p:cNvSpPr>
            <a:spLocks noChangeArrowheads="1"/>
          </p:cNvSpPr>
          <p:nvPr/>
        </p:nvSpPr>
        <p:spPr bwMode="auto">
          <a:xfrm>
            <a:off x="2246284" y="4078127"/>
            <a:ext cx="68580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04" name="AutoShape 8"/>
          <p:cNvSpPr>
            <a:spLocks noChangeArrowheads="1"/>
          </p:cNvSpPr>
          <p:nvPr/>
        </p:nvSpPr>
        <p:spPr bwMode="auto">
          <a:xfrm>
            <a:off x="2424084" y="3797139"/>
            <a:ext cx="71120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05" name="AutoShape 9"/>
          <p:cNvSpPr>
            <a:spLocks noChangeArrowheads="1"/>
          </p:cNvSpPr>
          <p:nvPr/>
        </p:nvSpPr>
        <p:spPr bwMode="auto">
          <a:xfrm>
            <a:off x="3135284" y="3516152"/>
            <a:ext cx="34925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06" name="AutoShape 10"/>
          <p:cNvSpPr>
            <a:spLocks noChangeArrowheads="1"/>
          </p:cNvSpPr>
          <p:nvPr/>
        </p:nvSpPr>
        <p:spPr bwMode="auto">
          <a:xfrm>
            <a:off x="3281334" y="3236752"/>
            <a:ext cx="80010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07" name="AutoShape 11"/>
          <p:cNvSpPr>
            <a:spLocks noChangeArrowheads="1"/>
          </p:cNvSpPr>
          <p:nvPr/>
        </p:nvSpPr>
        <p:spPr bwMode="auto">
          <a:xfrm>
            <a:off x="3960784" y="2955764"/>
            <a:ext cx="84455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08" name="AutoShape 12"/>
          <p:cNvSpPr>
            <a:spLocks noChangeArrowheads="1"/>
          </p:cNvSpPr>
          <p:nvPr/>
        </p:nvSpPr>
        <p:spPr bwMode="auto">
          <a:xfrm>
            <a:off x="4494184" y="2676364"/>
            <a:ext cx="33655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09" name="AutoShape 13"/>
          <p:cNvSpPr>
            <a:spLocks noChangeArrowheads="1"/>
          </p:cNvSpPr>
          <p:nvPr/>
        </p:nvSpPr>
        <p:spPr bwMode="auto">
          <a:xfrm>
            <a:off x="4830734" y="2395377"/>
            <a:ext cx="144145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10" name="AutoShape 14"/>
          <p:cNvSpPr>
            <a:spLocks noChangeArrowheads="1"/>
          </p:cNvSpPr>
          <p:nvPr/>
        </p:nvSpPr>
        <p:spPr bwMode="auto">
          <a:xfrm>
            <a:off x="6284884" y="2115977"/>
            <a:ext cx="1593850" cy="146050"/>
          </a:xfrm>
          <a:prstGeom prst="roundRect">
            <a:avLst>
              <a:gd name="adj" fmla="val 21741"/>
            </a:avLst>
          </a:prstGeom>
          <a:solidFill>
            <a:srgbClr val="FF99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671484" y="4022564"/>
            <a:ext cx="15792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DESCUBRIMIENTO</a:t>
            </a:r>
          </a:p>
        </p:txBody>
      </p:sp>
      <p:sp>
        <p:nvSpPr>
          <p:cNvPr id="362512" name="Text Box 16"/>
          <p:cNvSpPr txBox="1">
            <a:spLocks noChangeArrowheads="1"/>
          </p:cNvSpPr>
          <p:nvPr/>
        </p:nvSpPr>
        <p:spPr bwMode="auto">
          <a:xfrm>
            <a:off x="671484" y="3743164"/>
            <a:ext cx="112402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PRECLÍNICA</a:t>
            </a:r>
          </a:p>
        </p:txBody>
      </p:sp>
      <p:sp>
        <p:nvSpPr>
          <p:cNvPr id="362513" name="Text Box 17"/>
          <p:cNvSpPr txBox="1">
            <a:spLocks noChangeArrowheads="1"/>
          </p:cNvSpPr>
          <p:nvPr/>
        </p:nvSpPr>
        <p:spPr bwMode="auto">
          <a:xfrm>
            <a:off x="671484" y="3462177"/>
            <a:ext cx="6731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FASE I</a:t>
            </a:r>
          </a:p>
        </p:txBody>
      </p:sp>
      <p:sp>
        <p:nvSpPr>
          <p:cNvPr id="362514" name="Text Box 18"/>
          <p:cNvSpPr txBox="1">
            <a:spLocks noChangeArrowheads="1"/>
          </p:cNvSpPr>
          <p:nvPr/>
        </p:nvSpPr>
        <p:spPr bwMode="auto">
          <a:xfrm>
            <a:off x="671484" y="3182777"/>
            <a:ext cx="7164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FASE II</a:t>
            </a:r>
          </a:p>
        </p:txBody>
      </p:sp>
      <p:sp>
        <p:nvSpPr>
          <p:cNvPr id="362515" name="Text Box 19"/>
          <p:cNvSpPr txBox="1">
            <a:spLocks noChangeArrowheads="1"/>
          </p:cNvSpPr>
          <p:nvPr/>
        </p:nvSpPr>
        <p:spPr bwMode="auto">
          <a:xfrm>
            <a:off x="671484" y="2901789"/>
            <a:ext cx="75969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FASE III</a:t>
            </a:r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671484" y="2622389"/>
            <a:ext cx="98937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REGISTRO</a:t>
            </a:r>
          </a:p>
        </p:txBody>
      </p:sp>
      <p:sp>
        <p:nvSpPr>
          <p:cNvPr id="362517" name="Text Box 21"/>
          <p:cNvSpPr txBox="1">
            <a:spLocks noChangeArrowheads="1"/>
          </p:cNvSpPr>
          <p:nvPr/>
        </p:nvSpPr>
        <p:spPr bwMode="auto">
          <a:xfrm>
            <a:off x="671484" y="2341402"/>
            <a:ext cx="77572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FASE IV</a:t>
            </a:r>
          </a:p>
        </p:txBody>
      </p:sp>
      <p:sp>
        <p:nvSpPr>
          <p:cNvPr id="362518" name="Text Box 22"/>
          <p:cNvSpPr txBox="1">
            <a:spLocks noChangeArrowheads="1"/>
          </p:cNvSpPr>
          <p:nvPr/>
        </p:nvSpPr>
        <p:spPr bwMode="auto">
          <a:xfrm>
            <a:off x="671484" y="2060414"/>
            <a:ext cx="11079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b="1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GENÉRICOS</a:t>
            </a:r>
          </a:p>
        </p:txBody>
      </p:sp>
      <p:sp>
        <p:nvSpPr>
          <p:cNvPr id="362519" name="Text Box 23"/>
          <p:cNvSpPr txBox="1">
            <a:spLocks noChangeArrowheads="1"/>
          </p:cNvSpPr>
          <p:nvPr/>
        </p:nvSpPr>
        <p:spPr bwMode="auto">
          <a:xfrm>
            <a:off x="2101822" y="4268627"/>
            <a:ext cx="57832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None/>
            </a:pPr>
            <a:r>
              <a:rPr lang="es-ES" sz="1000" b="1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0                  5                10                       15                 20               25                30</a:t>
            </a:r>
          </a:p>
          <a:p>
            <a:pPr algn="ctr">
              <a:buNone/>
            </a:pPr>
            <a:r>
              <a:rPr lang="es-ES" sz="1000" b="1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años</a:t>
            </a:r>
          </a:p>
        </p:txBody>
      </p:sp>
      <p:sp>
        <p:nvSpPr>
          <p:cNvPr id="362520" name="Text Box 24"/>
          <p:cNvSpPr txBox="1">
            <a:spLocks noChangeArrowheads="1"/>
          </p:cNvSpPr>
          <p:nvPr/>
        </p:nvSpPr>
        <p:spPr bwMode="auto">
          <a:xfrm>
            <a:off x="2130397" y="1639727"/>
            <a:ext cx="1034257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s-ES" sz="1100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FASE</a:t>
            </a:r>
          </a:p>
          <a:p>
            <a:pPr algn="ctr">
              <a:lnSpc>
                <a:spcPct val="80000"/>
              </a:lnSpc>
              <a:buNone/>
            </a:pPr>
            <a:r>
              <a:rPr lang="es-ES" sz="1100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PRECLÍNICA</a:t>
            </a:r>
          </a:p>
        </p:txBody>
      </p:sp>
      <p:sp>
        <p:nvSpPr>
          <p:cNvPr id="362521" name="Text Box 25"/>
          <p:cNvSpPr txBox="1">
            <a:spLocks noChangeArrowheads="1"/>
          </p:cNvSpPr>
          <p:nvPr/>
        </p:nvSpPr>
        <p:spPr bwMode="auto">
          <a:xfrm>
            <a:off x="3533747" y="1639727"/>
            <a:ext cx="83708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s-ES" sz="11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FASES</a:t>
            </a:r>
          </a:p>
          <a:p>
            <a:pPr algn="ctr">
              <a:lnSpc>
                <a:spcPct val="80000"/>
              </a:lnSpc>
              <a:buNone/>
            </a:pPr>
            <a:r>
              <a:rPr lang="es-ES" sz="11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CLÍNICAS</a:t>
            </a:r>
          </a:p>
        </p:txBody>
      </p:sp>
      <p:sp>
        <p:nvSpPr>
          <p:cNvPr id="362522" name="Text Box 26"/>
          <p:cNvSpPr txBox="1">
            <a:spLocks noChangeArrowheads="1"/>
          </p:cNvSpPr>
          <p:nvPr/>
        </p:nvSpPr>
        <p:spPr bwMode="auto">
          <a:xfrm>
            <a:off x="5224434" y="1639727"/>
            <a:ext cx="907620" cy="2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s-ES" sz="1100" i="0" u="none">
                <a:solidFill>
                  <a:schemeClr val="tx1">
                    <a:lumMod val="95000"/>
                  </a:schemeClr>
                </a:solidFill>
                <a:latin typeface="+mn-lt"/>
              </a:rPr>
              <a:t>MERCADO</a:t>
            </a:r>
          </a:p>
        </p:txBody>
      </p:sp>
      <p:sp>
        <p:nvSpPr>
          <p:cNvPr id="362524" name="Line 28"/>
          <p:cNvSpPr>
            <a:spLocks noChangeShapeType="1"/>
          </p:cNvSpPr>
          <p:nvPr/>
        </p:nvSpPr>
        <p:spPr bwMode="auto">
          <a:xfrm>
            <a:off x="2239934" y="1995327"/>
            <a:ext cx="0" cy="2292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25" name="Line 29"/>
          <p:cNvSpPr>
            <a:spLocks noChangeShapeType="1"/>
          </p:cNvSpPr>
          <p:nvPr/>
        </p:nvSpPr>
        <p:spPr bwMode="auto">
          <a:xfrm>
            <a:off x="3135284" y="1995327"/>
            <a:ext cx="0" cy="2292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26" name="Line 30"/>
          <p:cNvSpPr>
            <a:spLocks noChangeShapeType="1"/>
          </p:cNvSpPr>
          <p:nvPr/>
        </p:nvSpPr>
        <p:spPr bwMode="auto">
          <a:xfrm>
            <a:off x="4830734" y="1995327"/>
            <a:ext cx="0" cy="2292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28" name="Text Box 32"/>
          <p:cNvSpPr txBox="1">
            <a:spLocks noChangeArrowheads="1"/>
          </p:cNvSpPr>
          <p:nvPr/>
        </p:nvSpPr>
        <p:spPr bwMode="auto">
          <a:xfrm>
            <a:off x="658784" y="4871877"/>
            <a:ext cx="4156907" cy="16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Nuevas moléculas sintetizadas ………..... 8.000 – 10.000</a:t>
            </a:r>
          </a:p>
          <a:p>
            <a:pPr>
              <a:buNone/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Moléculas que entran en fase </a:t>
            </a:r>
            <a:r>
              <a:rPr lang="es-ES" sz="1200" i="0" u="none" dirty="0" err="1">
                <a:solidFill>
                  <a:schemeClr val="tx1">
                    <a:lumMod val="95000"/>
                  </a:schemeClr>
                </a:solidFill>
                <a:latin typeface="+mn-lt"/>
              </a:rPr>
              <a:t>preclínica</a:t>
            </a: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……………... 40</a:t>
            </a:r>
          </a:p>
          <a:p>
            <a:pPr>
              <a:buNone/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Moléculas que entran en fase clínica I …..………….… 16</a:t>
            </a:r>
          </a:p>
          <a:p>
            <a:pPr>
              <a:buNone/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Moléculas que entran en fase clínica II ….…………..… 6,4</a:t>
            </a:r>
          </a:p>
          <a:p>
            <a:pPr>
              <a:buNone/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Moléculas que entran en fase clínica III ….………….… 2,6</a:t>
            </a:r>
          </a:p>
          <a:p>
            <a:pPr>
              <a:buNone/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Moléculas que llegan al mercado …………...…….….… 1</a:t>
            </a:r>
            <a:endParaRPr lang="es-ES" sz="1200" b="1" i="0" u="none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29" name="AutoShape 33"/>
          <p:cNvSpPr>
            <a:spLocks/>
          </p:cNvSpPr>
          <p:nvPr/>
        </p:nvSpPr>
        <p:spPr bwMode="auto">
          <a:xfrm>
            <a:off x="4989516" y="4922677"/>
            <a:ext cx="153988" cy="690562"/>
          </a:xfrm>
          <a:prstGeom prst="rightBracket">
            <a:avLst>
              <a:gd name="adj" fmla="val 37371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30" name="Text Box 34"/>
          <p:cNvSpPr txBox="1">
            <a:spLocks noChangeArrowheads="1"/>
          </p:cNvSpPr>
          <p:nvPr/>
        </p:nvSpPr>
        <p:spPr bwMode="auto">
          <a:xfrm>
            <a:off x="5154627" y="5100477"/>
            <a:ext cx="14176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s-ES" sz="1200" b="1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100 - 300 M€</a:t>
            </a:r>
          </a:p>
        </p:txBody>
      </p:sp>
      <p:sp>
        <p:nvSpPr>
          <p:cNvPr id="362531" name="AutoShape 35"/>
          <p:cNvSpPr>
            <a:spLocks/>
          </p:cNvSpPr>
          <p:nvPr/>
        </p:nvSpPr>
        <p:spPr bwMode="auto">
          <a:xfrm>
            <a:off x="6689697" y="4859177"/>
            <a:ext cx="120650" cy="1089025"/>
          </a:xfrm>
          <a:prstGeom prst="rightBracket">
            <a:avLst>
              <a:gd name="adj" fmla="val 75219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32" name="Text Box 36"/>
          <p:cNvSpPr txBox="1">
            <a:spLocks noChangeArrowheads="1"/>
          </p:cNvSpPr>
          <p:nvPr/>
        </p:nvSpPr>
        <p:spPr bwMode="auto">
          <a:xfrm>
            <a:off x="6864322" y="5251289"/>
            <a:ext cx="1463675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s-ES" sz="1400" b="1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800 - 900 M€</a:t>
            </a:r>
          </a:p>
        </p:txBody>
      </p:sp>
      <p:sp>
        <p:nvSpPr>
          <p:cNvPr id="362534" name="Text Box 38"/>
          <p:cNvSpPr txBox="1">
            <a:spLocks noChangeArrowheads="1"/>
          </p:cNvSpPr>
          <p:nvPr/>
        </p:nvSpPr>
        <p:spPr bwMode="auto">
          <a:xfrm>
            <a:off x="2201747" y="2825589"/>
            <a:ext cx="837922" cy="22775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s-ES" sz="1100" i="0" u="none" dirty="0">
                <a:latin typeface="+mn-lt"/>
              </a:rPr>
              <a:t>PATENTE</a:t>
            </a:r>
          </a:p>
        </p:txBody>
      </p:sp>
      <p:sp>
        <p:nvSpPr>
          <p:cNvPr id="362535" name="Line 39"/>
          <p:cNvSpPr>
            <a:spLocks noChangeShapeType="1"/>
          </p:cNvSpPr>
          <p:nvPr/>
        </p:nvSpPr>
        <p:spPr bwMode="auto">
          <a:xfrm>
            <a:off x="2544734" y="3065302"/>
            <a:ext cx="0" cy="146685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2537" name="Text Box 41"/>
          <p:cNvSpPr txBox="1">
            <a:spLocks noChangeArrowheads="1"/>
          </p:cNvSpPr>
          <p:nvPr/>
        </p:nvSpPr>
        <p:spPr bwMode="auto">
          <a:xfrm>
            <a:off x="5756247" y="2825589"/>
            <a:ext cx="1104790" cy="227755"/>
          </a:xfrm>
          <a:prstGeom prst="rect">
            <a:avLst/>
          </a:prstGeom>
          <a:noFill/>
          <a:ln w="12700">
            <a:solidFill>
              <a:srgbClr val="7C945E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s-ES" sz="1100" i="0" u="none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FIN PATENTE</a:t>
            </a:r>
          </a:p>
        </p:txBody>
      </p:sp>
      <p:sp>
        <p:nvSpPr>
          <p:cNvPr id="362538" name="Line 42"/>
          <p:cNvSpPr>
            <a:spLocks noChangeShapeType="1"/>
          </p:cNvSpPr>
          <p:nvPr/>
        </p:nvSpPr>
        <p:spPr bwMode="auto">
          <a:xfrm>
            <a:off x="6340447" y="3065302"/>
            <a:ext cx="0" cy="146685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s-ES" u="none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7056416" y="2825589"/>
            <a:ext cx="484188" cy="1706563"/>
            <a:chOff x="4832" y="1880"/>
            <a:chExt cx="305" cy="1075"/>
          </a:xfrm>
        </p:grpSpPr>
        <p:sp>
          <p:nvSpPr>
            <p:cNvPr id="362540" name="Text Box 44"/>
            <p:cNvSpPr txBox="1">
              <a:spLocks noChangeArrowheads="1"/>
            </p:cNvSpPr>
            <p:nvPr/>
          </p:nvSpPr>
          <p:spPr bwMode="auto">
            <a:xfrm>
              <a:off x="4832" y="1880"/>
              <a:ext cx="305" cy="143"/>
            </a:xfrm>
            <a:prstGeom prst="rect">
              <a:avLst/>
            </a:prstGeom>
            <a:noFill/>
            <a:ln w="19050">
              <a:solidFill>
                <a:srgbClr val="7C945E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None/>
              </a:pPr>
              <a:r>
                <a:rPr lang="es-ES" sz="1100" i="0" u="none" dirty="0">
                  <a:solidFill>
                    <a:schemeClr val="tx1">
                      <a:lumMod val="95000"/>
                    </a:schemeClr>
                  </a:solidFill>
                  <a:latin typeface="+mn-lt"/>
                </a:rPr>
                <a:t>CCP</a:t>
              </a:r>
            </a:p>
          </p:txBody>
        </p:sp>
        <p:sp>
          <p:nvSpPr>
            <p:cNvPr id="362541" name="Line 45"/>
            <p:cNvSpPr>
              <a:spLocks noChangeShapeType="1"/>
            </p:cNvSpPr>
            <p:nvPr/>
          </p:nvSpPr>
          <p:spPr bwMode="auto">
            <a:xfrm>
              <a:off x="4989" y="2031"/>
              <a:ext cx="0" cy="92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buNone/>
              </a:pPr>
              <a:endParaRPr lang="es-ES" sz="1600" u="none">
                <a:solidFill>
                  <a:schemeClr val="tx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362542" name="Text Box 46"/>
          <p:cNvSpPr txBox="1">
            <a:spLocks noChangeArrowheads="1"/>
          </p:cNvSpPr>
          <p:nvPr/>
        </p:nvSpPr>
        <p:spPr bwMode="auto">
          <a:xfrm>
            <a:off x="5786446" y="6357958"/>
            <a:ext cx="3127779" cy="334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266700" algn="just" eaLnBrk="0" hangingPunct="0">
              <a:lnSpc>
                <a:spcPct val="150000"/>
              </a:lnSpc>
              <a:spcBef>
                <a:spcPct val="20000"/>
              </a:spcBef>
              <a:buNone/>
              <a:tabLst>
                <a:tab pos="1878013" algn="l"/>
              </a:tabLst>
            </a:pPr>
            <a:r>
              <a:rPr lang="es-ES" sz="1200" i="0" u="none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Fuente: Fundación Progreso y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endParaRPr lang="es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844675"/>
            <a:ext cx="8207375" cy="4727597"/>
          </a:xfrm>
        </p:spPr>
        <p:txBody>
          <a:bodyPr/>
          <a:lstStyle/>
          <a:p>
            <a:r>
              <a:rPr lang="es-ES" dirty="0" smtClean="0"/>
              <a:t>Hay cuatro posibilidades…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86058"/>
            <a:ext cx="6072230" cy="2504013"/>
          </a:xfrm>
          <a:prstGeom prst="rect">
            <a:avLst/>
          </a:prstGeom>
          <a:noFill/>
          <a:ln w="9525">
            <a:solidFill>
              <a:srgbClr val="9CB08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 </a:t>
            </a:r>
            <a:r>
              <a:rPr lang="es-ES" sz="2200" dirty="0" smtClean="0"/>
              <a:t>http://creativecommons.es/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07375" cy="4943497"/>
          </a:xfrm>
        </p:spPr>
        <p:txBody>
          <a:bodyPr/>
          <a:lstStyle/>
          <a:p>
            <a:r>
              <a:rPr lang="es-ES" dirty="0" smtClean="0"/>
              <a:t>Que dan lugar a 6 licencias: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5619750" cy="4238625"/>
          </a:xfrm>
          <a:prstGeom prst="rect">
            <a:avLst/>
          </a:prstGeom>
          <a:noFill/>
          <a:ln w="9525">
            <a:solidFill>
              <a:srgbClr val="9CB08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 </a:t>
            </a:r>
            <a:r>
              <a:rPr lang="es-ES" sz="2200" dirty="0" smtClean="0"/>
              <a:t>http://creativecommons.es/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8313" y="1844675"/>
            <a:ext cx="8207375" cy="4656159"/>
          </a:xfrm>
        </p:spPr>
        <p:txBody>
          <a:bodyPr/>
          <a:lstStyle/>
          <a:p>
            <a:r>
              <a:rPr lang="es-ES" dirty="0" smtClean="0"/>
              <a:t>Uso de las licencias:</a:t>
            </a:r>
          </a:p>
          <a:p>
            <a:pPr lvl="1"/>
            <a:r>
              <a:rPr lang="es-ES" dirty="0" smtClean="0"/>
              <a:t>Elección de tipo de licencia </a:t>
            </a:r>
          </a:p>
          <a:p>
            <a:pPr lvl="2"/>
            <a:r>
              <a:rPr lang="es-ES" dirty="0" smtClean="0"/>
              <a:t>¿Qué queremos permitir? ¿Uso lucrativo? ¿Copias derivadas? ¿</a:t>
            </a:r>
            <a:r>
              <a:rPr lang="es-ES" dirty="0" err="1" smtClean="0"/>
              <a:t>Copyleft</a:t>
            </a:r>
            <a:r>
              <a:rPr lang="es-ES" dirty="0" smtClean="0"/>
              <a:t>?</a:t>
            </a:r>
          </a:p>
          <a:p>
            <a:pPr lvl="2"/>
            <a:endParaRPr lang="es-ES" dirty="0" smtClean="0"/>
          </a:p>
          <a:p>
            <a:pPr lvl="1"/>
            <a:r>
              <a:rPr lang="es-ES" dirty="0" smtClean="0"/>
              <a:t>Utilización de los botones que indican que la obra es CC:</a:t>
            </a:r>
          </a:p>
          <a:p>
            <a:pPr lvl="1"/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862523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3207" y="4862523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857760"/>
            <a:ext cx="1247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6281" y="5679297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5660247"/>
            <a:ext cx="1247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5674534"/>
            <a:ext cx="1247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71504"/>
          </a:xfrm>
        </p:spPr>
        <p:txBody>
          <a:bodyPr/>
          <a:lstStyle/>
          <a:p>
            <a:r>
              <a:rPr lang="es-ES" dirty="0" smtClean="0"/>
              <a:t>Un ejemplo….</a:t>
            </a:r>
            <a:endParaRPr lang="es-ES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90707"/>
            <a:ext cx="7620000" cy="4524375"/>
          </a:xfrm>
          <a:prstGeom prst="rect">
            <a:avLst/>
          </a:prstGeom>
          <a:noFill/>
          <a:ln w="9525">
            <a:solidFill>
              <a:srgbClr val="9CB084"/>
            </a:solidFill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6215082"/>
            <a:ext cx="8229600" cy="543464"/>
          </a:xfrm>
          <a:prstGeom prst="rect">
            <a:avLst/>
          </a:prstGeom>
          <a:noFill/>
          <a:ln w="9525">
            <a:solidFill>
              <a:srgbClr val="9CB084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 rot="5400000">
            <a:off x="178563" y="5822173"/>
            <a:ext cx="642942" cy="142876"/>
          </a:xfrm>
          <a:prstGeom prst="line">
            <a:avLst/>
          </a:prstGeom>
          <a:ln>
            <a:solidFill>
              <a:srgbClr val="9CB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71472" y="5572140"/>
            <a:ext cx="5643602" cy="357190"/>
          </a:xfrm>
          <a:prstGeom prst="rect">
            <a:avLst/>
          </a:prstGeom>
          <a:noFill/>
          <a:ln w="12700">
            <a:solidFill>
              <a:srgbClr val="9CB0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6215074" y="5572140"/>
            <a:ext cx="2428892" cy="642942"/>
          </a:xfrm>
          <a:prstGeom prst="line">
            <a:avLst/>
          </a:prstGeom>
          <a:ln>
            <a:solidFill>
              <a:srgbClr val="9CB0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046570"/>
            <a:ext cx="24018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85992"/>
            <a:ext cx="21701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14422"/>
            <a:ext cx="378612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5857892"/>
            <a:ext cx="2124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071546"/>
            <a:ext cx="4029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5857884" y="1785926"/>
            <a:ext cx="2776722" cy="352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500" u="none" dirty="0" smtClean="0"/>
              <a:t>http://images.wellcome.ac.uk/</a:t>
            </a:r>
            <a:endParaRPr lang="es-ES" sz="1500" u="none" dirty="0"/>
          </a:p>
        </p:txBody>
      </p:sp>
      <p:sp>
        <p:nvSpPr>
          <p:cNvPr id="17" name="16 Rectángulo"/>
          <p:cNvSpPr/>
          <p:nvPr/>
        </p:nvSpPr>
        <p:spPr>
          <a:xfrm>
            <a:off x="4000496" y="5500702"/>
            <a:ext cx="1787669" cy="40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u="none" dirty="0" err="1" smtClean="0"/>
              <a:t>StevenW</a:t>
            </a:r>
            <a:r>
              <a:rPr lang="es-ES" u="none" dirty="0" smtClean="0"/>
              <a:t> </a:t>
            </a:r>
            <a:r>
              <a:rPr lang="es-ES" u="none" dirty="0" err="1" smtClean="0"/>
              <a:t>Bohm</a:t>
            </a:r>
            <a:endParaRPr lang="es-ES" u="none" dirty="0"/>
          </a:p>
        </p:txBody>
      </p:sp>
      <p:sp>
        <p:nvSpPr>
          <p:cNvPr id="18" name="17 Rectángulo"/>
          <p:cNvSpPr/>
          <p:nvPr/>
        </p:nvSpPr>
        <p:spPr>
          <a:xfrm>
            <a:off x="6643702" y="2428868"/>
            <a:ext cx="2500298" cy="161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u="none" dirty="0" smtClean="0"/>
              <a:t>Under the terms of the No Derivatives </a:t>
            </a:r>
            <a:r>
              <a:rPr lang="en-US" sz="1000" u="none" dirty="0" err="1" smtClean="0"/>
              <a:t>Licence</a:t>
            </a:r>
            <a:r>
              <a:rPr lang="en-US" sz="1000" u="none" dirty="0" smtClean="0"/>
              <a:t>, anyone is free to copy, distribute, and display the image, providing that the image is fully attributed to the creator and </a:t>
            </a:r>
            <a:r>
              <a:rPr lang="en-US" sz="1000" u="none" dirty="0" err="1" smtClean="0"/>
              <a:t>Wellcome</a:t>
            </a:r>
            <a:r>
              <a:rPr lang="en-US" sz="1000" u="none" dirty="0" smtClean="0"/>
              <a:t> Images, used solely for non-commercial purposes, and is not altered, transformed, or built upon by the user</a:t>
            </a:r>
            <a:r>
              <a:rPr lang="es-ES" sz="1000" u="none" dirty="0" smtClean="0"/>
              <a:t>. </a:t>
            </a:r>
            <a:endParaRPr lang="es-ES" sz="1000" u="none" dirty="0"/>
          </a:p>
        </p:txBody>
      </p:sp>
      <p:sp>
        <p:nvSpPr>
          <p:cNvPr id="22" name="21 Rectángulo"/>
          <p:cNvSpPr/>
          <p:nvPr/>
        </p:nvSpPr>
        <p:spPr>
          <a:xfrm>
            <a:off x="4143372" y="4071942"/>
            <a:ext cx="2156360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400" u="none" dirty="0" smtClean="0"/>
              <a:t>Charles George Gordon</a:t>
            </a:r>
            <a:endParaRPr lang="es-ES" sz="1400" u="none" dirty="0"/>
          </a:p>
        </p:txBody>
      </p:sp>
      <p:sp>
        <p:nvSpPr>
          <p:cNvPr id="23" name="22 Rectángulo"/>
          <p:cNvSpPr/>
          <p:nvPr/>
        </p:nvSpPr>
        <p:spPr>
          <a:xfrm>
            <a:off x="6643702" y="5786454"/>
            <a:ext cx="1487908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1400" u="none" dirty="0" smtClean="0"/>
              <a:t>Robert </a:t>
            </a:r>
            <a:r>
              <a:rPr lang="es-ES" sz="1400" u="none" dirty="0" err="1" smtClean="0"/>
              <a:t>Bateman</a:t>
            </a:r>
            <a:endParaRPr lang="es-ES" sz="14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Protección del Software</a:t>
            </a: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14818"/>
            <a:ext cx="3857652" cy="15225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1546"/>
            <a:ext cx="8229600" cy="571504"/>
          </a:xfrm>
        </p:spPr>
        <p:txBody>
          <a:bodyPr>
            <a:normAutofit/>
          </a:bodyPr>
          <a:lstStyle/>
          <a:p>
            <a:r>
              <a:rPr lang="es-ES" dirty="0"/>
              <a:t>Propiedad Intelectual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68497"/>
            <a:ext cx="8229600" cy="463233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Son </a:t>
            </a:r>
            <a:r>
              <a:rPr lang="es-ES" sz="2000" dirty="0"/>
              <a:t>objeto de propiedad intelectual todas las </a:t>
            </a:r>
            <a:r>
              <a:rPr lang="es-ES" sz="2000" dirty="0">
                <a:solidFill>
                  <a:srgbClr val="008080"/>
                </a:solidFill>
              </a:rPr>
              <a:t>creaciones originales literarias, artísticas o científicas</a:t>
            </a:r>
            <a:r>
              <a:rPr lang="es-ES" sz="2000" dirty="0">
                <a:solidFill>
                  <a:srgbClr val="FFC000"/>
                </a:solidFill>
              </a:rPr>
              <a:t> </a:t>
            </a:r>
            <a:r>
              <a:rPr lang="es-ES" sz="2000" dirty="0"/>
              <a:t>expresadas por cualquier medio o soporte, tangible o intangible, actualmente conocido o que se invente en el futuro, comprendiéndose entre ellas</a:t>
            </a:r>
            <a:r>
              <a:rPr lang="es-ES" sz="2000" dirty="0" smtClean="0"/>
              <a:t>:</a:t>
            </a:r>
          </a:p>
          <a:p>
            <a:pPr lvl="2">
              <a:buFontTx/>
              <a:buNone/>
            </a:pPr>
            <a:r>
              <a:rPr lang="es-ES" sz="1400" dirty="0" smtClean="0"/>
              <a:t> </a:t>
            </a:r>
            <a:r>
              <a:rPr lang="es-ES" sz="1400" dirty="0"/>
              <a:t>a) Los libros, folletos, impresos…</a:t>
            </a:r>
          </a:p>
          <a:p>
            <a:pPr lvl="2">
              <a:buFontTx/>
              <a:buNone/>
            </a:pPr>
            <a:r>
              <a:rPr lang="es-ES" sz="1400" dirty="0"/>
              <a:t> b) Las composiciones musicales, con o sin letra.</a:t>
            </a:r>
          </a:p>
          <a:p>
            <a:pPr lvl="2">
              <a:buFontTx/>
              <a:buNone/>
            </a:pPr>
            <a:r>
              <a:rPr lang="es-ES" sz="1400" dirty="0" smtClean="0"/>
              <a:t>….</a:t>
            </a:r>
            <a:endParaRPr lang="es-ES" sz="1400" dirty="0"/>
          </a:p>
          <a:p>
            <a:pPr lvl="2">
              <a:buFontTx/>
              <a:buNone/>
            </a:pPr>
            <a:r>
              <a:rPr lang="es-ES" sz="2000" dirty="0"/>
              <a:t> i) </a:t>
            </a:r>
            <a:r>
              <a:rPr lang="es-ES" sz="2000" dirty="0">
                <a:solidFill>
                  <a:srgbClr val="C00000"/>
                </a:solidFill>
              </a:rPr>
              <a:t>Los programas de ordenador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993775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 smtClean="0"/>
              <a:t>Derechos de Autor</a:t>
            </a:r>
            <a:endParaRPr lang="es-ES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65615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s-ES" dirty="0"/>
              <a:t>¿Qué está protegido por el Derecho de Autor?</a:t>
            </a:r>
          </a:p>
          <a:p>
            <a:pPr algn="just">
              <a:lnSpc>
                <a:spcPct val="110000"/>
              </a:lnSpc>
            </a:pPr>
            <a:r>
              <a:rPr lang="es-ES" sz="2000" i="1" dirty="0"/>
              <a:t>La protección prevista en la Ley se aplicará a cualquier forma de expresión de un programa de ordenador.</a:t>
            </a:r>
          </a:p>
          <a:p>
            <a:pPr algn="r">
              <a:lnSpc>
                <a:spcPct val="110000"/>
              </a:lnSpc>
              <a:buFontTx/>
              <a:buNone/>
            </a:pPr>
            <a:r>
              <a:rPr lang="es-ES" sz="1200" dirty="0"/>
              <a:t>(Art. 96.3 Ley de Propiedad Intelectual)</a:t>
            </a:r>
          </a:p>
          <a:p>
            <a:pPr>
              <a:lnSpc>
                <a:spcPct val="110000"/>
              </a:lnSpc>
            </a:pPr>
            <a:endParaRPr lang="es-ES" sz="1400" dirty="0" smtClean="0"/>
          </a:p>
          <a:p>
            <a:pPr>
              <a:lnSpc>
                <a:spcPct val="110000"/>
              </a:lnSpc>
            </a:pPr>
            <a:endParaRPr lang="es-ES" sz="1400" dirty="0" smtClean="0"/>
          </a:p>
          <a:p>
            <a:pPr>
              <a:lnSpc>
                <a:spcPct val="110000"/>
              </a:lnSpc>
            </a:pPr>
            <a:endParaRPr lang="es-ES" sz="1400" dirty="0"/>
          </a:p>
          <a:p>
            <a:pPr>
              <a:lnSpc>
                <a:spcPct val="110000"/>
              </a:lnSpc>
              <a:buFontTx/>
              <a:buNone/>
            </a:pPr>
            <a:r>
              <a:rPr lang="es-ES" dirty="0"/>
              <a:t>¿Qué NO está protegido por el Derecho de Autor?</a:t>
            </a:r>
          </a:p>
          <a:p>
            <a:pPr algn="just">
              <a:lnSpc>
                <a:spcPct val="110000"/>
              </a:lnSpc>
            </a:pPr>
            <a:r>
              <a:rPr lang="es-ES" sz="2000" i="1" dirty="0">
                <a:solidFill>
                  <a:srgbClr val="C00000"/>
                </a:solidFill>
              </a:rPr>
              <a:t>No estarán protegidos las ideas y principios </a:t>
            </a:r>
            <a:r>
              <a:rPr lang="es-ES" sz="2000" i="1" dirty="0"/>
              <a:t>en los que se </a:t>
            </a:r>
            <a:r>
              <a:rPr lang="es-ES" sz="2000" i="1" dirty="0" smtClean="0"/>
              <a:t>basan, en particular, cualquiera </a:t>
            </a:r>
            <a:r>
              <a:rPr lang="es-ES" sz="2000" i="1" dirty="0"/>
              <a:t>de los elementos de un programa de ordenador incluidos los que sirven de fundamento a sus interfaces </a:t>
            </a:r>
          </a:p>
          <a:p>
            <a:pPr algn="r">
              <a:lnSpc>
                <a:spcPct val="110000"/>
              </a:lnSpc>
              <a:buFontTx/>
              <a:buNone/>
            </a:pPr>
            <a:r>
              <a:rPr lang="es-ES" sz="1200" dirty="0"/>
              <a:t>(Art. 96.4 Ley de P.I.)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43064" y="6220104"/>
            <a:ext cx="6956459" cy="3715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es-ES" u="none" dirty="0">
                <a:solidFill>
                  <a:srgbClr val="C00000"/>
                </a:solidFill>
                <a:latin typeface="Arial" pitchFamily="34" charset="0"/>
              </a:rPr>
              <a:t>Sólo se protege su expresión concreta (siempre que sea original)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Protección del Software. Copyright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12889"/>
            <a:ext cx="8207375" cy="4373505"/>
          </a:xfrm>
        </p:spPr>
        <p:txBody>
          <a:bodyPr/>
          <a:lstStyle/>
          <a:p>
            <a:r>
              <a:rPr lang="es-ES" dirty="0" smtClean="0"/>
              <a:t>Comunicación a terceros que los derechos de explotación están reservados :</a:t>
            </a:r>
          </a:p>
          <a:p>
            <a:pPr lvl="1"/>
            <a:r>
              <a:rPr lang="es-ES" dirty="0" smtClean="0">
                <a:solidFill>
                  <a:srgbClr val="C00000"/>
                </a:solidFill>
              </a:rPr>
              <a:t>Símbolo © </a:t>
            </a:r>
            <a:r>
              <a:rPr lang="es-ES" dirty="0" smtClean="0"/>
              <a:t>en la primera pantalla, en los manuales, etc., delante del nombre de los titulares y autores, precisando el año y lugar de divulgación.</a:t>
            </a:r>
          </a:p>
          <a:p>
            <a:pPr lvl="1"/>
            <a:endParaRPr lang="es-ES" dirty="0" smtClean="0"/>
          </a:p>
          <a:p>
            <a:pPr algn="ctr">
              <a:buFontTx/>
              <a:buNone/>
            </a:pPr>
            <a:r>
              <a:rPr lang="es-ES" sz="2600" dirty="0" smtClean="0">
                <a:solidFill>
                  <a:srgbClr val="008080"/>
                </a:solidFill>
              </a:rPr>
              <a:t>© Juan Antonio Muñoz Orellana. Granada – 2009</a:t>
            </a:r>
          </a:p>
          <a:p>
            <a:pPr algn="ctr">
              <a:buFontTx/>
              <a:buNone/>
            </a:pPr>
            <a:r>
              <a:rPr lang="es-ES" sz="2600" dirty="0" smtClean="0">
                <a:solidFill>
                  <a:srgbClr val="008080"/>
                </a:solidFill>
              </a:rPr>
              <a:t>© Universidad de Granada. Granada - 2009</a:t>
            </a:r>
          </a:p>
          <a:p>
            <a:endParaRPr lang="es-E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993775"/>
            <a:ext cx="8229600" cy="706438"/>
          </a:xfrm>
        </p:spPr>
        <p:txBody>
          <a:bodyPr>
            <a:normAutofit/>
          </a:bodyPr>
          <a:lstStyle/>
          <a:p>
            <a:r>
              <a:rPr lang="es-ES" dirty="0"/>
              <a:t>Protección del Software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2889"/>
            <a:ext cx="8207375" cy="472759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s-ES_tradnl" dirty="0"/>
              <a:t>Es importante reforzar la protección </a:t>
            </a:r>
          </a:p>
          <a:p>
            <a:pPr lvl="1">
              <a:lnSpc>
                <a:spcPct val="130000"/>
              </a:lnSpc>
            </a:pPr>
            <a:r>
              <a:rPr lang="es-ES_tradnl" dirty="0"/>
              <a:t>Vías Mecánicas, Físicas y Lógicas, consistentes en la necesaria utilización de un mecanismo al margen del programa para poder ejecutarlo.</a:t>
            </a:r>
          </a:p>
          <a:p>
            <a:pPr lvl="1">
              <a:lnSpc>
                <a:spcPct val="130000"/>
              </a:lnSpc>
            </a:pPr>
            <a:r>
              <a:rPr lang="es-ES_tradnl" dirty="0"/>
              <a:t>Vías Registrales, consistentes en </a:t>
            </a:r>
            <a:r>
              <a:rPr lang="es-ES_tradnl" dirty="0" err="1"/>
              <a:t>preconstituir</a:t>
            </a:r>
            <a:r>
              <a:rPr lang="es-ES_tradnl" dirty="0"/>
              <a:t> una prueba de creación y por tanto de autoría del programa. </a:t>
            </a:r>
          </a:p>
          <a:p>
            <a:pPr lvl="2">
              <a:lnSpc>
                <a:spcPct val="130000"/>
              </a:lnSpc>
            </a:pPr>
            <a:r>
              <a:rPr lang="es-ES_tradnl" dirty="0" smtClean="0"/>
              <a:t>Registro </a:t>
            </a:r>
            <a:r>
              <a:rPr lang="es-ES_tradnl" dirty="0"/>
              <a:t>en documento público ante Notario. </a:t>
            </a:r>
          </a:p>
          <a:p>
            <a:pPr lvl="2">
              <a:lnSpc>
                <a:spcPct val="130000"/>
              </a:lnSpc>
            </a:pPr>
            <a:r>
              <a:rPr lang="es-ES_tradnl" dirty="0" smtClean="0"/>
              <a:t>Inscripción </a:t>
            </a:r>
            <a:r>
              <a:rPr lang="es-ES_tradnl" dirty="0"/>
              <a:t>en el Registro General de la Propiedad Intelectual</a:t>
            </a:r>
          </a:p>
          <a:p>
            <a:pPr>
              <a:lnSpc>
                <a:spcPct val="130000"/>
              </a:lnSpc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Motivos en la </a:t>
            </a:r>
            <a:r>
              <a:rPr lang="es-ES" dirty="0" smtClean="0"/>
              <a:t>Universidad</a:t>
            </a:r>
            <a:endParaRPr lang="es-ES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4488"/>
            <a:ext cx="8207375" cy="465615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Necesidad de inversión en desarrollo (II): Los resultados de investigación suelen ser básicos.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/>
              <a:t>Tercera </a:t>
            </a:r>
            <a:r>
              <a:rPr lang="es-ES" sz="2400" dirty="0"/>
              <a:t>Misión de la Universidad:</a:t>
            </a:r>
          </a:p>
          <a:p>
            <a:pPr lvl="2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/>
              <a:t>Junto </a:t>
            </a:r>
            <a:r>
              <a:rPr lang="es-ES" sz="2000" dirty="0"/>
              <a:t>a la docencia y la investigación, </a:t>
            </a:r>
            <a:r>
              <a:rPr lang="es-ES" sz="2000" dirty="0">
                <a:solidFill>
                  <a:srgbClr val="C00000"/>
                </a:solidFill>
              </a:rPr>
              <a:t>transferir el conocimiento </a:t>
            </a:r>
            <a:r>
              <a:rPr lang="es-ES" sz="2000" dirty="0"/>
              <a:t>a la sociedad es una misión de la Universidad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/>
              <a:t>Mayor </a:t>
            </a:r>
            <a:r>
              <a:rPr lang="es-ES" sz="2400" dirty="0"/>
              <a:t>reconocimiento de la Transferencia de Conocimiento</a:t>
            </a:r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dirty="0" smtClean="0"/>
              <a:t>Alternativas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s-ES" dirty="0" smtClean="0"/>
              <a:t> </a:t>
            </a:r>
            <a:r>
              <a:rPr lang="es-ES" dirty="0" err="1" smtClean="0"/>
              <a:t>Copyleft</a:t>
            </a:r>
            <a:endParaRPr lang="es-ES" dirty="0" smtClean="0"/>
          </a:p>
          <a:p>
            <a:pPr eaLnBrk="1" hangingPunct="1"/>
            <a:r>
              <a:rPr lang="es-ES" dirty="0" smtClean="0"/>
              <a:t> Licencias GNU</a:t>
            </a:r>
          </a:p>
          <a:p>
            <a:pPr eaLnBrk="1" hangingPunct="1"/>
            <a:r>
              <a:rPr lang="es-ES" dirty="0" smtClean="0"/>
              <a:t>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endParaRPr lang="es-ES" dirty="0" smtClean="0"/>
          </a:p>
          <a:p>
            <a:pPr eaLnBrk="1" hangingPunct="1"/>
            <a:r>
              <a:rPr lang="es-ES" dirty="0" smtClean="0"/>
              <a:t> Software Libre</a:t>
            </a:r>
          </a:p>
          <a:p>
            <a:pPr eaLnBrk="1" hangingPunct="1"/>
            <a:r>
              <a:rPr lang="es-ES" dirty="0" smtClean="0"/>
              <a:t> Dominio Público</a:t>
            </a:r>
          </a:p>
          <a:p>
            <a:pPr eaLnBrk="1" hangingPunct="1"/>
            <a:r>
              <a:rPr lang="es-ES" dirty="0" smtClean="0"/>
              <a:t>…</a:t>
            </a:r>
          </a:p>
          <a:p>
            <a:pPr algn="ctr" eaLnBrk="1" hangingPunct="1">
              <a:buFontTx/>
              <a:buNone/>
            </a:pPr>
            <a:endParaRPr lang="es-ES" dirty="0" smtClean="0">
              <a:solidFill>
                <a:srgbClr val="990000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dirty="0" smtClean="0">
                <a:solidFill>
                  <a:srgbClr val="990000"/>
                </a:solidFill>
              </a:rPr>
              <a:t>¿Qué vía favorece mejor la Transferencia del Conocimiento?</a:t>
            </a:r>
          </a:p>
          <a:p>
            <a:pPr eaLnBrk="1" hangingPunct="1"/>
            <a:endParaRPr lang="es-ES" dirty="0" smtClean="0">
              <a:solidFill>
                <a:srgbClr val="990000"/>
              </a:solidFill>
            </a:endParaRPr>
          </a:p>
        </p:txBody>
      </p:sp>
      <p:pic>
        <p:nvPicPr>
          <p:cNvPr id="111621" name="Picture 4" descr="G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3362325"/>
            <a:ext cx="11318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5" descr="180px-Copyleft_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4575" y="1973263"/>
            <a:ext cx="8032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6" descr="creative_commons_b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6388" y="2057400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7" descr="fsf-logo-ti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5863" y="3238500"/>
            <a:ext cx="14351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1335088"/>
            <a:ext cx="1057275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162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078288"/>
            <a:ext cx="2311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protección de resultados </a:t>
            </a:r>
            <a:r>
              <a:rPr lang="es-ES" dirty="0" smtClean="0">
                <a:solidFill>
                  <a:srgbClr val="C00000"/>
                </a:solidFill>
              </a:rPr>
              <a:t>NO ES EL OBJETIVO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Objetivo: La Transferencia</a:t>
            </a:r>
            <a:endParaRPr lang="es-ES" dirty="0"/>
          </a:p>
        </p:txBody>
      </p:sp>
      <p:pic>
        <p:nvPicPr>
          <p:cNvPr id="4" name="Picture 2" descr="H:\Documents and Settings\Usuario\Configuración local\Archivos temporales de Internet\Content.IE5\8J2XLF44\MCj0432617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1285884" cy="1285884"/>
          </a:xfrm>
          <a:prstGeom prst="rect">
            <a:avLst/>
          </a:prstGeom>
          <a:noFill/>
        </p:spPr>
      </p:pic>
      <p:pic>
        <p:nvPicPr>
          <p:cNvPr id="5" name="Picture 6" descr="H:\Documents and Settings\Usuario\Configuración local\Archivos temporales de Internet\Content.IE5\R3USEE6G\MCj04326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86190"/>
            <a:ext cx="1571668" cy="1571668"/>
          </a:xfrm>
          <a:prstGeom prst="rect">
            <a:avLst/>
          </a:prstGeom>
          <a:noFill/>
        </p:spPr>
      </p:pic>
      <p:sp>
        <p:nvSpPr>
          <p:cNvPr id="6" name="5 Flecha derecha"/>
          <p:cNvSpPr/>
          <p:nvPr/>
        </p:nvSpPr>
        <p:spPr bwMode="auto">
          <a:xfrm>
            <a:off x="2357422" y="4286256"/>
            <a:ext cx="3929090" cy="632281"/>
          </a:xfrm>
          <a:prstGeom prst="rightArrow">
            <a:avLst>
              <a:gd name="adj1" fmla="val 62783"/>
              <a:gd name="adj2" fmla="val 8414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VALORIZACIÓN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715272" y="421481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144000" bIns="0" rtlCol="0" anchor="t" anchorCtr="0">
            <a:noAutofit/>
          </a:bodyPr>
          <a:lstStyle/>
          <a:p>
            <a:pPr marL="93663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u="none" dirty="0" smtClean="0">
                <a:ln w="6350">
                  <a:solidFill>
                    <a:srgbClr val="008B95"/>
                  </a:solidFill>
                </a:ln>
                <a:latin typeface="+mj-lt"/>
                <a:ea typeface="+mj-ea"/>
                <a:cs typeface="+mj-cs"/>
                <a:hlinkClick r:id="rId3"/>
              </a:rPr>
              <a:t>orellana@ugr.es</a:t>
            </a:r>
            <a:endParaRPr lang="es-ES" sz="2400" u="none" dirty="0" smtClean="0">
              <a:ln w="6350">
                <a:solidFill>
                  <a:srgbClr val="008B95"/>
                </a:solidFill>
              </a:ln>
              <a:latin typeface="+mj-lt"/>
              <a:ea typeface="+mj-ea"/>
              <a:cs typeface="+mj-cs"/>
            </a:endParaRPr>
          </a:p>
          <a:p>
            <a:pPr marL="93663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400" u="none" dirty="0" smtClean="0">
              <a:ln w="6350">
                <a:solidFill>
                  <a:srgbClr val="008B95"/>
                </a:solidFill>
              </a:ln>
              <a:latin typeface="+mj-lt"/>
              <a:ea typeface="+mj-ea"/>
              <a:cs typeface="+mj-cs"/>
            </a:endParaRPr>
          </a:p>
          <a:p>
            <a:pPr marL="93663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u="none" dirty="0" smtClean="0">
                <a:ln w="6350">
                  <a:solidFill>
                    <a:srgbClr val="008B95"/>
                  </a:solidFill>
                </a:ln>
                <a:latin typeface="+mj-lt"/>
                <a:ea typeface="+mj-ea"/>
                <a:cs typeface="+mj-cs"/>
              </a:rPr>
              <a:t>958 750 620</a:t>
            </a:r>
          </a:p>
          <a:p>
            <a:pPr marL="93663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kern="1200" cap="none" spc="0" normalizeH="0" baseline="0" noProof="0" dirty="0" smtClean="0">
              <a:ln w="6350">
                <a:solidFill>
                  <a:srgbClr val="008B95"/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34" y="2143116"/>
            <a:ext cx="47625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89052"/>
            <a:ext cx="8258172" cy="6968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ES" smtClean="0"/>
              <a:t>La “Tercera Misión” de la Universidad</a:t>
            </a:r>
            <a:endParaRPr lang="es-E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8158162" cy="4429156"/>
          </a:xfrm>
        </p:spPr>
        <p:txBody>
          <a:bodyPr>
            <a:normAutofit/>
          </a:bodyPr>
          <a:lstStyle/>
          <a:p>
            <a:r>
              <a:rPr lang="es-ES" dirty="0" smtClean="0"/>
              <a:t> Modelo clásico:</a:t>
            </a:r>
          </a:p>
          <a:p>
            <a:pPr lvl="1"/>
            <a:r>
              <a:rPr lang="es-ES" dirty="0" smtClean="0">
                <a:solidFill>
                  <a:srgbClr val="CC3300"/>
                </a:solidFill>
              </a:rPr>
              <a:t> PUBLICACIÓN </a:t>
            </a:r>
            <a:r>
              <a:rPr lang="es-ES" dirty="0" smtClean="0"/>
              <a:t>del nuevo conocimiento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Modelo Proactivo:</a:t>
            </a:r>
          </a:p>
          <a:p>
            <a:pPr lvl="1">
              <a:lnSpc>
                <a:spcPct val="110000"/>
              </a:lnSpc>
            </a:pPr>
            <a:r>
              <a:rPr lang="es-ES" sz="2400" dirty="0" smtClean="0"/>
              <a:t> Explotación eficaz del conocimiento al máximo de sus posibilidades</a:t>
            </a:r>
          </a:p>
          <a:p>
            <a:pPr lvl="2">
              <a:lnSpc>
                <a:spcPct val="110000"/>
              </a:lnSpc>
            </a:pPr>
            <a:r>
              <a:rPr lang="es-ES" sz="2000" dirty="0" smtClean="0"/>
              <a:t> Identificación de oportunidades en el conocimiento nuevo</a:t>
            </a:r>
          </a:p>
          <a:p>
            <a:pPr lvl="2">
              <a:lnSpc>
                <a:spcPct val="110000"/>
              </a:lnSpc>
            </a:pPr>
            <a:r>
              <a:rPr lang="es-ES" sz="2000" dirty="0" smtClean="0"/>
              <a:t> Protección adecuada (vía patente u otros mecanismos)</a:t>
            </a:r>
          </a:p>
          <a:p>
            <a:pPr lvl="2">
              <a:lnSpc>
                <a:spcPct val="110000"/>
              </a:lnSpc>
            </a:pPr>
            <a:r>
              <a:rPr lang="es-ES" sz="2000" dirty="0" smtClean="0"/>
              <a:t> Explotación económica (Licencia de la PI, Investigación en colaboración, Creación de empresas)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s-ES" dirty="0" smtClean="0"/>
              <a:t>En el Contexto de la I+D, con carácter general, podríamos decir que por  “</a:t>
            </a:r>
            <a:r>
              <a:rPr lang="es-ES" b="1" i="1" dirty="0" smtClean="0"/>
              <a:t>valorización</a:t>
            </a:r>
            <a:r>
              <a:rPr lang="es-ES" dirty="0" smtClean="0"/>
              <a:t>” se entiende</a:t>
            </a:r>
          </a:p>
          <a:p>
            <a:pPr lvl="0">
              <a:buNone/>
              <a:defRPr/>
            </a:pPr>
            <a:endParaRPr lang="es-ES" dirty="0" smtClean="0"/>
          </a:p>
          <a:p>
            <a:pPr lvl="0">
              <a:buNone/>
              <a:defRPr/>
            </a:pPr>
            <a:r>
              <a:rPr lang="es-ES" sz="2400" i="1" dirty="0" smtClean="0">
                <a:solidFill>
                  <a:srgbClr val="990000"/>
                </a:solidFill>
              </a:rPr>
              <a:t>	Toda acción que se realiza sobre un resultado o capacidad, capaz de aportarle valor, de tal forma que resulte más atractivo para su transferencia a la sociedad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Contexto: La </a:t>
            </a:r>
            <a:r>
              <a:rPr lang="es-ES_tradnl" dirty="0" err="1" smtClean="0"/>
              <a:t>Valorizaci</a:t>
            </a:r>
            <a:r>
              <a:rPr lang="es-ES" dirty="0" err="1" smtClean="0"/>
              <a:t>ón</a:t>
            </a:r>
            <a:endParaRPr lang="es-ES" dirty="0"/>
          </a:p>
        </p:txBody>
      </p:sp>
      <p:pic>
        <p:nvPicPr>
          <p:cNvPr id="5" name="Picture 2" descr="H:\Documents and Settings\Usuario\Configuración local\Archivos temporales de Internet\Content.IE5\8J2XLF44\MCj0432617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636"/>
            <a:ext cx="1285884" cy="1285884"/>
          </a:xfrm>
          <a:prstGeom prst="rect">
            <a:avLst/>
          </a:prstGeom>
          <a:noFill/>
        </p:spPr>
      </p:pic>
      <p:pic>
        <p:nvPicPr>
          <p:cNvPr id="6" name="Picture 6" descr="H:\Documents and Settings\Usuario\Configuración local\Archivos temporales de Internet\Content.IE5\R3USEE6G\MCj04326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857760"/>
            <a:ext cx="1571668" cy="1571668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 bwMode="auto">
          <a:xfrm>
            <a:off x="3071802" y="5357826"/>
            <a:ext cx="3929090" cy="632281"/>
          </a:xfrm>
          <a:prstGeom prst="rightArrow">
            <a:avLst>
              <a:gd name="adj1" fmla="val 62783"/>
              <a:gd name="adj2" fmla="val 8414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cs typeface="Arial" charset="0"/>
              </a:rPr>
              <a:t>VALORIZACIÓN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Algunas Formas de Protección. Generalidades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386051" name="Picture 3" descr="botellaco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601372"/>
            <a:ext cx="187483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2" name="Picture 4" descr="bik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59238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3" name="Picture 5" descr="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0134" y="2724150"/>
            <a:ext cx="17351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4" name="Picture 6" descr="secre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4286256"/>
            <a:ext cx="12033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71480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304</TotalTime>
  <Words>3134</Words>
  <Application>Microsoft Office PowerPoint</Application>
  <PresentationFormat>Presentación en pantalla (4:3)</PresentationFormat>
  <Paragraphs>458</Paragraphs>
  <Slides>62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Concurrencia</vt:lpstr>
      <vt:lpstr>La Protección de los  Resultados de I+D</vt:lpstr>
      <vt:lpstr>Contenido</vt:lpstr>
      <vt:lpstr>¿Por qué proteger  el Conocimiento?</vt:lpstr>
      <vt:lpstr>Algunos motivos…</vt:lpstr>
      <vt:lpstr>Inversión en Desarrollo: Productos Farmacéuticos</vt:lpstr>
      <vt:lpstr>Motivos en la Universidad</vt:lpstr>
      <vt:lpstr>La “Tercera Misión” de la Universidad</vt:lpstr>
      <vt:lpstr>El Contexto: La Valorización</vt:lpstr>
      <vt:lpstr>Algunas Formas de Protección. Generalidades</vt:lpstr>
      <vt:lpstr>Protección de la P. I. y P. i.</vt:lpstr>
      <vt:lpstr>Patentes</vt:lpstr>
      <vt:lpstr>Patente / Modelo de Utilidad</vt:lpstr>
      <vt:lpstr>Patentes</vt:lpstr>
      <vt:lpstr>¿Qué se puede patentar?</vt:lpstr>
      <vt:lpstr>Requisitos de Patentabilidad</vt:lpstr>
      <vt:lpstr>Novedad: Patentar antes de Publicar</vt:lpstr>
      <vt:lpstr>Novedad</vt:lpstr>
      <vt:lpstr>Exclusiones a la Patentabilidad (I)</vt:lpstr>
      <vt:lpstr>Exclusiones a la Patentabilidad (II)</vt:lpstr>
      <vt:lpstr>Exclusiones a la Patentabilidad (III)</vt:lpstr>
      <vt:lpstr>Título de Propiedad</vt:lpstr>
      <vt:lpstr>Derecho a la patente</vt:lpstr>
      <vt:lpstr>Internacionalización de Patentes</vt:lpstr>
      <vt:lpstr>Internacionalización de Patentes (II)</vt:lpstr>
      <vt:lpstr>Ciclo de Vida de una Patente</vt:lpstr>
      <vt:lpstr>El Objetivo: La Transferencia</vt:lpstr>
      <vt:lpstr>Las Patentes en las Universidades</vt:lpstr>
      <vt:lpstr>Escaso valor curricular….</vt:lpstr>
      <vt:lpstr>Datos Universidades Españolas</vt:lpstr>
      <vt:lpstr>El Gran Problema</vt:lpstr>
      <vt:lpstr>Ley 11/1986: 3 pinceladas</vt:lpstr>
      <vt:lpstr>Caso Especial: “Becarios”</vt:lpstr>
      <vt:lpstr>Fuentes de Información Tecnológica</vt:lpstr>
      <vt:lpstr>Secreto Industrial</vt:lpstr>
      <vt:lpstr>Secreto Industrial: Alternativa y complemento</vt:lpstr>
      <vt:lpstr>Secreto Industrial</vt:lpstr>
      <vt:lpstr>Propiedad  Intelectual</vt:lpstr>
      <vt:lpstr>Propiedad Intelectual</vt:lpstr>
      <vt:lpstr>Derechos de Autor</vt:lpstr>
      <vt:lpstr>Derechos Morales y de Explotación </vt:lpstr>
      <vt:lpstr>Derechos Morales</vt:lpstr>
      <vt:lpstr>Derechos Morales</vt:lpstr>
      <vt:lpstr>Derechos de Explotación</vt:lpstr>
      <vt:lpstr>Derechos de Explotación</vt:lpstr>
      <vt:lpstr>Copyright</vt:lpstr>
      <vt:lpstr>Copyright</vt:lpstr>
      <vt:lpstr>Licencias (Otra acepción)</vt:lpstr>
      <vt:lpstr>Copyleft</vt:lpstr>
      <vt:lpstr>Creative Commons http://creativecommons.es/</vt:lpstr>
      <vt:lpstr>Creative Commons</vt:lpstr>
      <vt:lpstr>Creative Commons http://creativecommons.es/</vt:lpstr>
      <vt:lpstr>Creative Commons http://creativecommons.es/</vt:lpstr>
      <vt:lpstr>Un ejemplo….</vt:lpstr>
      <vt:lpstr>Diapositiva 54</vt:lpstr>
      <vt:lpstr>Protección del Software</vt:lpstr>
      <vt:lpstr>Propiedad Intelectual</vt:lpstr>
      <vt:lpstr>Derechos de Autor</vt:lpstr>
      <vt:lpstr>Protección del Software. Copyright</vt:lpstr>
      <vt:lpstr>Protección del Software</vt:lpstr>
      <vt:lpstr>Alternativas</vt:lpstr>
      <vt:lpstr>El Objetivo: La Transferencia</vt:lpstr>
      <vt:lpstr>Gracias por su atención</vt:lpstr>
    </vt:vector>
  </TitlesOfParts>
  <Company>UGR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JMO - UGR</dc:creator>
  <cp:lastModifiedBy>Orellana</cp:lastModifiedBy>
  <cp:revision>45</cp:revision>
  <dcterms:created xsi:type="dcterms:W3CDTF">2009-10-21T12:54:53Z</dcterms:created>
  <dcterms:modified xsi:type="dcterms:W3CDTF">2009-10-28T10:40:08Z</dcterms:modified>
</cp:coreProperties>
</file>