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84" r:id="rId4"/>
    <p:sldId id="285" r:id="rId5"/>
    <p:sldId id="286" r:id="rId6"/>
    <p:sldId id="287" r:id="rId7"/>
    <p:sldId id="288" r:id="rId8"/>
    <p:sldId id="268" r:id="rId9"/>
    <p:sldId id="282" r:id="rId10"/>
    <p:sldId id="283" r:id="rId11"/>
    <p:sldId id="270" r:id="rId12"/>
    <p:sldId id="271" r:id="rId13"/>
    <p:sldId id="272" r:id="rId14"/>
    <p:sldId id="273" r:id="rId15"/>
    <p:sldId id="275" r:id="rId16"/>
    <p:sldId id="274" r:id="rId17"/>
    <p:sldId id="276" r:id="rId18"/>
    <p:sldId id="279" r:id="rId19"/>
    <p:sldId id="277" r:id="rId20"/>
    <p:sldId id="280" r:id="rId21"/>
    <p:sldId id="281" r:id="rId22"/>
    <p:sldId id="266" r:id="rId23"/>
    <p:sldId id="278" r:id="rId24"/>
    <p:sldId id="265" r:id="rId2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705" autoAdjust="0"/>
  </p:normalViewPr>
  <p:slideViewPr>
    <p:cSldViewPr>
      <p:cViewPr>
        <p:scale>
          <a:sx n="91" d="100"/>
          <a:sy n="91" d="100"/>
        </p:scale>
        <p:origin x="-2214" y="-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20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1275AF-411E-4B65-86DB-9AA5281AD093}" type="datetimeFigureOut">
              <a:rPr lang="es-ES" smtClean="0"/>
              <a:t>04/04/2018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4BE86-78CA-4DD0-98F2-E9AE3BF5F9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673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4BE86-78CA-4DD0-98F2-E9AE3BF5F97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8995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4BE86-78CA-4DD0-98F2-E9AE3BF5F970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0613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507-671A-48D5-8D76-F5940D4CC132}" type="datetimeFigureOut">
              <a:rPr lang="es-ES" smtClean="0"/>
              <a:t>04/04/2018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A04E-5B84-4310-B93C-6E15606512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8765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507-671A-48D5-8D76-F5940D4CC132}" type="datetimeFigureOut">
              <a:rPr lang="es-ES" smtClean="0"/>
              <a:t>04/04/2018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A04E-5B84-4310-B93C-6E15606512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547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507-671A-48D5-8D76-F5940D4CC132}" type="datetimeFigureOut">
              <a:rPr lang="es-ES" smtClean="0"/>
              <a:t>04/04/2018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A04E-5B84-4310-B93C-6E15606512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2413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507-671A-48D5-8D76-F5940D4CC132}" type="datetimeFigureOut">
              <a:rPr lang="es-ES" smtClean="0"/>
              <a:t>04/04/2018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A04E-5B84-4310-B93C-6E15606512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2963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507-671A-48D5-8D76-F5940D4CC132}" type="datetimeFigureOut">
              <a:rPr lang="es-ES" smtClean="0"/>
              <a:t>04/04/2018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A04E-5B84-4310-B93C-6E15606512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592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507-671A-48D5-8D76-F5940D4CC132}" type="datetimeFigureOut">
              <a:rPr lang="es-ES" smtClean="0"/>
              <a:t>04/04/2018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A04E-5B84-4310-B93C-6E15606512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709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507-671A-48D5-8D76-F5940D4CC132}" type="datetimeFigureOut">
              <a:rPr lang="es-ES" smtClean="0"/>
              <a:t>04/04/2018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A04E-5B84-4310-B93C-6E15606512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1387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507-671A-48D5-8D76-F5940D4CC132}" type="datetimeFigureOut">
              <a:rPr lang="es-ES" smtClean="0"/>
              <a:t>04/04/2018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A04E-5B84-4310-B93C-6E15606512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8855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507-671A-48D5-8D76-F5940D4CC132}" type="datetimeFigureOut">
              <a:rPr lang="es-ES" smtClean="0"/>
              <a:t>04/04/2018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A04E-5B84-4310-B93C-6E15606512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1574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507-671A-48D5-8D76-F5940D4CC132}" type="datetimeFigureOut">
              <a:rPr lang="es-ES" smtClean="0"/>
              <a:t>04/04/2018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A04E-5B84-4310-B93C-6E15606512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514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507-671A-48D5-8D76-F5940D4CC132}" type="datetimeFigureOut">
              <a:rPr lang="es-ES" smtClean="0"/>
              <a:t>04/04/2018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A04E-5B84-4310-B93C-6E15606512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272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90507-671A-48D5-8D76-F5940D4CC132}" type="datetimeFigureOut">
              <a:rPr lang="es-ES" smtClean="0"/>
              <a:t>04/04/2018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5A04E-5B84-4310-B93C-6E156065127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7758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ris3andalucia.es/documento/estrategia-de-innovacion-de-andalucia-2014-2020-ris3-andalucia/" TargetMode="External"/><Relationship Id="rId2" Type="http://schemas.openxmlformats.org/officeDocument/2006/relationships/hyperlink" Target="https://www.paidi2020.es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jesusp@ugr.es" TargetMode="External"/><Relationship Id="rId2" Type="http://schemas.openxmlformats.org/officeDocument/2006/relationships/hyperlink" Target="mailto:rbsantaella@ugr.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guardia@ugr.e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UGR-MARCA-01-color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97403"/>
            <a:ext cx="1903781" cy="190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juntadeandalucia.es/economiainnovacionyciencia/fondoseuropeosenandalucia/imgs/logoJunta11D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28058"/>
            <a:ext cx="2501183" cy="1242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Resultado de imagen de logotipos andalucia se mueve con europ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2141" y="4653136"/>
            <a:ext cx="2445315" cy="1287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Resultado de imagen de logotipos union europea fondo de desarrollo regional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564904"/>
            <a:ext cx="3220437" cy="851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467544" y="3032677"/>
            <a:ext cx="48245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Programa </a:t>
            </a:r>
            <a:r>
              <a:rPr lang="es-ES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Operativo </a:t>
            </a:r>
            <a:r>
              <a:rPr lang="es-E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FEDER </a:t>
            </a:r>
            <a:r>
              <a:rPr lang="es-ES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Andalucía </a:t>
            </a:r>
            <a:r>
              <a:rPr lang="es-E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2014-2020</a:t>
            </a:r>
            <a:endParaRPr lang="es-ES" sz="3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84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MODALIDADES Y PLAZO DE EJECUCION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ES" sz="8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Modalidad B: Proyectos de investigación orientados a los retos de la sociedad </a:t>
            </a:r>
            <a:r>
              <a:rPr lang="es-ES" sz="8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andaluza</a:t>
            </a:r>
          </a:p>
          <a:p>
            <a:pPr marL="0" indent="0" algn="ctr">
              <a:buNone/>
            </a:pPr>
            <a:endParaRPr lang="es-ES" sz="5900" b="1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sz="64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Tiene </a:t>
            </a:r>
            <a:r>
              <a:rPr lang="es-ES" sz="6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finalidad la puesta en marcha de proyectos </a:t>
            </a:r>
            <a:r>
              <a:rPr lang="es-ES" sz="64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competitivos realizados </a:t>
            </a:r>
            <a:r>
              <a:rPr lang="es-ES" sz="6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equipos de investigación orientados específicamente a aportar </a:t>
            </a:r>
            <a:r>
              <a:rPr lang="es-ES" sz="6400" b="1" u="sng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soluciones a </a:t>
            </a:r>
            <a:r>
              <a:rPr lang="es-ES" sz="6400" b="1" u="sng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retos </a:t>
            </a:r>
            <a:r>
              <a:rPr lang="es-ES" sz="6400" b="1" u="sng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sociales de Andalucía </a:t>
            </a:r>
            <a:r>
              <a:rPr lang="es-ES" sz="6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conforme a la Estrategia de Innovación de Andalucía 2020 (</a:t>
            </a:r>
            <a:r>
              <a:rPr lang="es-ES" sz="64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RIS3 Andalucía</a:t>
            </a:r>
            <a:r>
              <a:rPr lang="es-ES" sz="6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y al Plan Andaluz de Investigación, Desarrollo e Innovación (PAIDI 2020), </a:t>
            </a:r>
            <a:r>
              <a:rPr lang="es-ES" sz="64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conformidad </a:t>
            </a:r>
            <a:r>
              <a:rPr lang="es-ES" sz="6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los siguientes retos</a:t>
            </a:r>
            <a:r>
              <a:rPr lang="es-ES" sz="64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endParaRPr lang="es-ES" sz="64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64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s-ES" sz="6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cambio demográfico y bienestar social.</a:t>
            </a:r>
          </a:p>
          <a:p>
            <a:pPr algn="just"/>
            <a:r>
              <a:rPr lang="es-ES" sz="64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Seguridad </a:t>
            </a:r>
            <a:r>
              <a:rPr lang="es-ES" sz="6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alimentaria, agricultura, ganadería y silvicultura sostenibles, investigación marina</a:t>
            </a:r>
            <a:r>
              <a:rPr lang="es-ES" sz="64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marítima </a:t>
            </a:r>
            <a:r>
              <a:rPr lang="es-ES" sz="6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fluvial y </a:t>
            </a:r>
            <a:r>
              <a:rPr lang="es-ES" sz="64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bioeconomía</a:t>
            </a:r>
            <a:r>
              <a:rPr lang="es-ES" sz="6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ES" sz="64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Energía </a:t>
            </a:r>
            <a:r>
              <a:rPr lang="es-ES" sz="6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segura, limpia y eficiente.</a:t>
            </a:r>
          </a:p>
          <a:p>
            <a:pPr algn="just"/>
            <a:r>
              <a:rPr lang="es-ES" sz="64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Transporte </a:t>
            </a:r>
            <a:r>
              <a:rPr lang="es-ES" sz="6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inteligente, ecológico e integrado.</a:t>
            </a:r>
          </a:p>
          <a:p>
            <a:pPr algn="just"/>
            <a:r>
              <a:rPr lang="es-ES" sz="64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Acción </a:t>
            </a:r>
            <a:r>
              <a:rPr lang="es-ES" sz="6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el clima, medioambiente, eficiencia de recursos y materias primas.</a:t>
            </a:r>
          </a:p>
          <a:p>
            <a:pPr algn="just"/>
            <a:r>
              <a:rPr lang="es-ES" sz="64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Sociedades </a:t>
            </a:r>
            <a:r>
              <a:rPr lang="es-ES" sz="6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inclusivas, innovadoras y reflexivas.</a:t>
            </a:r>
          </a:p>
          <a:p>
            <a:pPr algn="just"/>
            <a:r>
              <a:rPr lang="es-ES" sz="64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Economía </a:t>
            </a:r>
            <a:r>
              <a:rPr lang="es-ES" sz="6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sociedad digital.</a:t>
            </a:r>
          </a:p>
          <a:p>
            <a:pPr marL="0" indent="0" algn="just">
              <a:buNone/>
            </a:pPr>
            <a:r>
              <a:rPr lang="es-ES" sz="6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ES" sz="6400" b="1" dirty="0">
                <a:latin typeface="Arial" panose="020B0604020202020204" pitchFamily="34" charset="0"/>
                <a:cs typeface="Arial" panose="020B0604020202020204" pitchFamily="34" charset="0"/>
              </a:rPr>
              <a:t>proyectos de esta modalidad deberán estar orientados a contribuir de forma relevante </a:t>
            </a:r>
            <a:r>
              <a:rPr lang="es-ES" sz="6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 desarrollo </a:t>
            </a:r>
            <a:r>
              <a:rPr lang="es-ES" sz="6400" b="1" dirty="0">
                <a:latin typeface="Arial" panose="020B0604020202020204" pitchFamily="34" charset="0"/>
                <a:cs typeface="Arial" panose="020B0604020202020204" pitchFamily="34" charset="0"/>
              </a:rPr>
              <a:t>de al menos uno de estos </a:t>
            </a:r>
            <a:r>
              <a:rPr lang="es-ES" sz="6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retos.</a:t>
            </a:r>
          </a:p>
          <a:p>
            <a:pPr marL="0" indent="0" algn="just">
              <a:buNone/>
            </a:pPr>
            <a:endParaRPr lang="es-ES" sz="38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sz="38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https://www.paidi2020.es</a:t>
            </a:r>
            <a:r>
              <a:rPr lang="es-ES" sz="38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</a:t>
            </a:r>
            <a:endParaRPr lang="es-ES" sz="38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sz="38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http://ris3andalucia.es/documento/estrategia-de-innovacion-de-andalucia-2014-2020-ris3-andalucia</a:t>
            </a:r>
            <a:r>
              <a:rPr lang="es-ES" sz="38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/</a:t>
            </a:r>
            <a:endParaRPr lang="es-ES" sz="38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ES" sz="38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788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_tradnl" sz="3200" b="1" dirty="0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rPr>
              <a:t>REQUISITOS DE LOS SOLICITANTES</a:t>
            </a:r>
            <a:endParaRPr lang="es-ES" sz="3200" b="1" dirty="0">
              <a:solidFill>
                <a:schemeClr val="accent2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s-ES_tradnl" sz="7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Pueden ser investigadores principales</a:t>
            </a:r>
          </a:p>
          <a:p>
            <a:pPr marL="0" indent="0" algn="just">
              <a:buNone/>
            </a:pPr>
            <a:r>
              <a:rPr lang="es-ES_tradnl" sz="74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es-ES_tradnl" sz="7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Doctores con vinculación funcionarial o laboral con la UGR </a:t>
            </a:r>
            <a:r>
              <a:rPr lang="es-ES_tradnl" sz="7200" u="sng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 las categorías de</a:t>
            </a:r>
            <a:r>
              <a:rPr lang="es-ES_tradnl" sz="7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contratado doctor, contratado doctor interino, profesor colaborador indefinido con grado de doctor o ayudante doctor, con vinculación durante toda la vida del proyecto.</a:t>
            </a:r>
          </a:p>
          <a:p>
            <a:pPr algn="just">
              <a:buFont typeface="Wingdings" pitchFamily="2" charset="2"/>
              <a:buChar char="Ø"/>
            </a:pPr>
            <a:endParaRPr lang="es-ES_tradnl" sz="7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s-ES_tradnl" sz="7200" u="sng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También podrán serlo</a:t>
            </a:r>
            <a:r>
              <a:rPr lang="es-ES_tradnl" sz="7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Font typeface="Wingdings" pitchFamily="2" charset="2"/>
              <a:buChar char="Ø"/>
            </a:pPr>
            <a:endParaRPr lang="es-ES_tradnl" sz="7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AutoNum type="alphaLcParenR"/>
            </a:pPr>
            <a:r>
              <a:rPr lang="es-ES_tradnl" sz="7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Contratados del Programa Ramón y Cajal</a:t>
            </a:r>
          </a:p>
          <a:p>
            <a:pPr marL="457200" indent="-457200" algn="just">
              <a:buAutoNum type="alphaLcParenR"/>
            </a:pPr>
            <a:r>
              <a:rPr lang="es-ES_tradnl" sz="7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Ayudante Doctor con vinculación inferior, pero que cuente con acreditación a </a:t>
            </a:r>
            <a:r>
              <a:rPr lang="es-ES_tradnl" sz="7200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prof.</a:t>
            </a:r>
            <a:r>
              <a:rPr lang="es-ES_tradnl" sz="7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Contratado doctor</a:t>
            </a:r>
          </a:p>
          <a:p>
            <a:pPr marL="457200" indent="-457200" algn="just">
              <a:buAutoNum type="alphaLcParenR"/>
            </a:pPr>
            <a:r>
              <a:rPr lang="es-ES_tradnl" sz="7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Programa de jóvenes doctores del Plan Propio de Investigación y Transferencia</a:t>
            </a:r>
          </a:p>
          <a:p>
            <a:pPr marL="457200" indent="-457200" algn="just">
              <a:buAutoNum type="alphaLcParenR"/>
            </a:pPr>
            <a:r>
              <a:rPr lang="es-ES_tradnl" sz="7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IP de Proyectos I+D+I para jóvenes investigadores sin vinculación o vinculación temporal del </a:t>
            </a:r>
            <a:r>
              <a:rPr lang="es-ES_tradnl" sz="7200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Mineco</a:t>
            </a:r>
            <a:endParaRPr lang="es-ES_tradnl" sz="7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AutoNum type="alphaLcParenR"/>
            </a:pPr>
            <a:r>
              <a:rPr lang="es-ES_tradnl" sz="7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Juan de la Cierva-Incorporación</a:t>
            </a:r>
          </a:p>
          <a:p>
            <a:pPr marL="457200" indent="-457200" algn="just">
              <a:buAutoNum type="alphaLcParenR"/>
            </a:pPr>
            <a:r>
              <a:rPr lang="es-ES_tradnl" sz="7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Becas Marie Curie</a:t>
            </a:r>
          </a:p>
          <a:p>
            <a:pPr marL="457200" indent="-457200" algn="just">
              <a:buAutoNum type="alphaLcParenR"/>
            </a:pPr>
            <a:r>
              <a:rPr lang="es-ES_tradnl" sz="7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Programa UGR </a:t>
            </a:r>
            <a:r>
              <a:rPr lang="es-ES_tradnl" sz="7200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Fellows</a:t>
            </a:r>
            <a:r>
              <a:rPr lang="es-ES_tradnl" sz="72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del Plan Propio de Investigación</a:t>
            </a:r>
            <a:endParaRPr lang="es-ES" sz="7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ES" sz="7200" dirty="0"/>
          </a:p>
        </p:txBody>
      </p:sp>
    </p:spTree>
    <p:extLst>
      <p:ext uri="{BB962C8B-B14F-4D97-AF65-F5344CB8AC3E}">
        <p14:creationId xmlns:p14="http://schemas.microsoft.com/office/powerpoint/2010/main" val="172409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_tradnl" sz="3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REQUISITOS DE LOS SOLICITANTES</a:t>
            </a:r>
            <a:endParaRPr lang="es-ES" sz="32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ES_tradnl" sz="3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2. Pueden ser </a:t>
            </a:r>
            <a:r>
              <a:rPr lang="es-ES_tradnl" sz="3400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es-ES_tradnl" sz="3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-IP:</a:t>
            </a:r>
          </a:p>
          <a:p>
            <a:pPr marL="0" indent="0" algn="just">
              <a:buNone/>
            </a:pPr>
            <a:endParaRPr lang="es-ES_tradnl" sz="34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8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Los investigadores con vinculación funcionarial o contractual indefinida con otras Universidades Andaluzas o con instituciones incluidas en el registro andaluz de agentes del conocimiento. En estos caso el IP será de la UGR y será el que se relacionará con la UGR para la gestión del proyecto.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ES_tradnl" sz="28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8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Los investigadores de la UGR siempre que se justifique en la memoria por el volumen de actividad del proyecto y/o su carácter multidisciplinar.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ES_tradnl" sz="28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8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Será obligatoria la presencia del </a:t>
            </a:r>
            <a:r>
              <a:rPr lang="es-ES_tradnl" sz="2800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es-ES_tradnl" sz="28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-IP en los casos permitidos de IP con vinculación inferior a la duración del proyecto (d, e, f, g diapositiva anterior)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3744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_tradnl" sz="3200" b="1" dirty="0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rPr>
              <a:t>REQUISITOS DE LOS SOLICITANTES</a:t>
            </a:r>
            <a:endParaRPr lang="es-ES" sz="3200" b="1" dirty="0">
              <a:solidFill>
                <a:schemeClr val="accent2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s-ES_tradnl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Pueden ser miembros del equipo de investigación:</a:t>
            </a:r>
          </a:p>
          <a:p>
            <a:pPr marL="0" indent="0" algn="just">
              <a:buNone/>
            </a:pPr>
            <a:endParaRPr lang="es-ES_tradnl" sz="28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6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Quienes tienen condiciones para ser IP.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6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Eméritos, doctores ad honorem y académicos numerarios de la UGR.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6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Personal investigador doctor contratado con cargo al proyecto.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6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Personal con vinculación a otras universidades o centros de investigación de Andalucía con vinculación durante todo el proyecto y autorización expresa de su entidad</a:t>
            </a:r>
            <a:r>
              <a:rPr lang="es-ES_tradnl" sz="26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ES" sz="26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07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_tradnl" sz="3200" b="1" dirty="0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rPr>
              <a:t>REQUISITOS DE LOS SOLICITANTES</a:t>
            </a:r>
            <a:endParaRPr lang="es-ES" sz="3200" b="1" dirty="0">
              <a:solidFill>
                <a:schemeClr val="accent2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ES_tradnl" sz="28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s-ES_tradnl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ES_tradnl" sz="2800" b="1" u="sng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NO</a:t>
            </a:r>
            <a:r>
              <a:rPr lang="es-ES_tradnl" sz="28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pueden ser miembros del equipo de investigación:</a:t>
            </a:r>
          </a:p>
          <a:p>
            <a:pPr marL="0" indent="0" algn="just">
              <a:buNone/>
            </a:pPr>
            <a:endParaRPr lang="es-ES_tradnl" sz="28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6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Investigadores de centros no andaluces y extranjeros.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6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Colaboradores ocasionales.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6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Personal </a:t>
            </a:r>
            <a:r>
              <a:rPr lang="es-ES_tradnl" sz="2600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predoctoral</a:t>
            </a:r>
            <a:r>
              <a:rPr lang="es-ES_tradnl" sz="26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contratados con cargo a proyecto.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6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Profesores asociados, sustitutos interinos</a:t>
            </a:r>
          </a:p>
          <a:p>
            <a:pPr marL="0" indent="0" algn="just">
              <a:buNone/>
            </a:pPr>
            <a:endParaRPr lang="es-ES_tradnl" sz="26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ES_tradnl" sz="2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ESTAS PERSONAS SE INCLUIRÁN EN EL PLAN DE TRABAJO DEL PROYECTO.</a:t>
            </a:r>
            <a:endParaRPr lang="es-ES" sz="2600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1767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_tradnl" sz="3200" b="1" dirty="0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rPr>
              <a:t>REQUISITOS DE LOS SOLICITANTES</a:t>
            </a:r>
            <a:endParaRPr lang="es-ES" sz="3200" b="1" dirty="0">
              <a:solidFill>
                <a:schemeClr val="accent2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s-ES_tradnl" sz="28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REQUISITOS EN LA MODALIDAD EMERGENTES</a:t>
            </a:r>
            <a:r>
              <a:rPr lang="es-ES_tradnl" sz="2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 algn="just">
              <a:buNone/>
            </a:pPr>
            <a:endParaRPr lang="es-ES_tradnl" sz="28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s-ES_tradnl" sz="2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No tener vinculación laboral con esta universidad o que esta sea inferior a dos años</a:t>
            </a:r>
          </a:p>
          <a:p>
            <a:pPr algn="just">
              <a:buFont typeface="Wingdings" pitchFamily="2" charset="2"/>
              <a:buChar char="Ø"/>
            </a:pPr>
            <a:endParaRPr lang="es-ES_tradnl" sz="28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s-ES_tradnl" sz="2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Haber obtenido una puntuación mayor o igual a 70 puntos en alguna convocatoria previa del programa Ramón y Cajal</a:t>
            </a:r>
          </a:p>
          <a:p>
            <a:pPr algn="just">
              <a:buFont typeface="Wingdings" pitchFamily="2" charset="2"/>
              <a:buChar char="Ø"/>
            </a:pPr>
            <a:endParaRPr lang="es-ES_tradnl" sz="28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s-ES_tradnl" sz="2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Haber obtenido el grado de doctor en los doce últimos años previos a la fecha de cierre de la convocatoria.</a:t>
            </a:r>
          </a:p>
          <a:p>
            <a:pPr algn="just">
              <a:buFont typeface="Wingdings" pitchFamily="2" charset="2"/>
              <a:buChar char="Ø"/>
            </a:pPr>
            <a:endParaRPr lang="es-ES_tradnl" sz="28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s-ES_tradnl" sz="2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 ampliará el período en los casos de: maternidad/paternidad, grave enfermedad o accidente, atención a personas con dependencia</a:t>
            </a:r>
          </a:p>
          <a:p>
            <a:pPr algn="just">
              <a:buFont typeface="Wingdings" pitchFamily="2" charset="2"/>
              <a:buChar char="Ø"/>
            </a:pPr>
            <a:endParaRPr lang="es-ES_tradnl" sz="28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s-ES_tradnl" sz="2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Deberá incluir en su equipo a un investigador/tutor doctor, con vinculación funcionarial o laboral estable en la UGR</a:t>
            </a:r>
          </a:p>
          <a:p>
            <a:pPr marL="0" indent="0" algn="just">
              <a:buNone/>
            </a:pPr>
            <a:endParaRPr lang="es-ES_tradnl" sz="2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2607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_tradnl" sz="3200" b="1" dirty="0">
                <a:solidFill>
                  <a:schemeClr val="accent2"/>
                </a:solidFill>
                <a:latin typeface="Arial" pitchFamily="34" charset="0"/>
                <a:ea typeface="+mn-ea"/>
                <a:cs typeface="Arial" pitchFamily="34" charset="0"/>
              </a:rPr>
              <a:t>REQUISITOS DE LOS SOLICITANTES</a:t>
            </a:r>
            <a:endParaRPr lang="es-ES" sz="3200" b="1" dirty="0">
              <a:solidFill>
                <a:schemeClr val="accent2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s-ES_tradnl" sz="28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LIMITACIONES E INCOMPATIBILIDADES</a:t>
            </a:r>
          </a:p>
          <a:p>
            <a:pPr marL="0" indent="0" algn="just">
              <a:buNone/>
            </a:pPr>
            <a:endParaRPr lang="es-ES_tradnl" sz="28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6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Sólo se puede pertenecer como IP, Co-IP o miembro del equipo en un proyecto de esta convocatoria o de cualquier otra universidad andaluza de este programa.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6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NO EXISTE dedicación a tiempo parcial.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6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La participación en un proyecto financiado impedirá la presentación a futuras convocatorias, de acuerdo con lo que se establezca en las mismas.</a:t>
            </a:r>
          </a:p>
          <a:p>
            <a:pPr marL="0" indent="0" algn="just">
              <a:buNone/>
            </a:pPr>
            <a:endParaRPr lang="es-ES_tradnl" sz="26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ES_tradnl" sz="28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EXCEPCIONES: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6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La petición en </a:t>
            </a:r>
            <a:r>
              <a:rPr lang="es-ES_tradnl" sz="2600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Mod</a:t>
            </a:r>
            <a:r>
              <a:rPr lang="es-ES_tradnl" sz="26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C sí puede simultanearse con cualquier otra.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6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El tutor en la modalidad emergentes no computa a efectos de dedicación.</a:t>
            </a:r>
            <a:endParaRPr lang="es-ES" sz="26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85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_tradnl" sz="2800" b="1" dirty="0">
                <a:solidFill>
                  <a:schemeClr val="accent4"/>
                </a:solidFill>
                <a:latin typeface="Arial" pitchFamily="34" charset="0"/>
                <a:ea typeface="+mn-ea"/>
                <a:cs typeface="Arial" pitchFamily="34" charset="0"/>
              </a:rPr>
              <a:t>CONCEPTOS SUSCEPTIBLES DE AYUDA</a:t>
            </a:r>
            <a:endParaRPr lang="es-ES" sz="2800" b="1" dirty="0">
              <a:solidFill>
                <a:schemeClr val="accent4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s-ES_tradnl" sz="28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Gastos de personal (</a:t>
            </a:r>
            <a:r>
              <a:rPr lang="es-ES_tradnl" sz="28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NO personal auxiliar de gestión del proyecto, becas de formación, cofinanciación de contratos ni contratos anteriores).</a:t>
            </a:r>
            <a:r>
              <a:rPr lang="es-ES_tradnl" sz="28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En los proyectos emergentes en este concepto se incluye el gasto del contrato del IP.</a:t>
            </a:r>
          </a:p>
          <a:p>
            <a:pPr marL="0" indent="0" algn="just">
              <a:buNone/>
            </a:pPr>
            <a:endParaRPr lang="es-ES_tradnl" sz="28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ES_tradnl" sz="28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El coste máximo subvencionable en contratos de personal en cómputo anual serán: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8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IP modalidad emergentes: 35.000€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8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Personal de apoyo con categoría de doctor: 30.000€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8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Personal de apoyo con categoría de titulado superior universitario: 25.000€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8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Personal técnico de apoyo con titulación FP o Bachillerato: 20.000€</a:t>
            </a:r>
          </a:p>
          <a:p>
            <a:pPr algn="just"/>
            <a:endParaRPr lang="es-ES_tradnl" sz="28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_tradnl" sz="28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Adquisición de equipamiento, alquiler, instrumental y material </a:t>
            </a:r>
            <a:r>
              <a:rPr lang="es-ES_tradnl" sz="2800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inventariable</a:t>
            </a:r>
            <a:endParaRPr lang="es-ES_tradnl" sz="28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28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_tradnl" sz="28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Material fungible y suministros de carácter científico o técnico</a:t>
            </a:r>
          </a:p>
          <a:p>
            <a:pPr algn="just"/>
            <a:endParaRPr lang="es-ES_tradnl" sz="28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ES_tradnl" sz="2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8302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_tradnl" sz="32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CONCEPTOS SUSCEPTIBLES DE AYUDA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Estancias breves (máximo 3 meses), viajes y dietas, inscripción a cursos de corta duración, congresos y jornadas, del equipo de investigación y el equipo de trabajo.</a:t>
            </a:r>
          </a:p>
          <a:p>
            <a:pPr algn="just"/>
            <a:endParaRPr lang="es-ES" sz="20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Gastos de organización de actividades de transferencia necesarios para la ejecución del proyecto.</a:t>
            </a:r>
          </a:p>
          <a:p>
            <a:pPr algn="just"/>
            <a:endParaRPr lang="es-ES" sz="20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_tradnl" sz="2000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Costes de conocimientos técnicos y patentes adquiridas u obtenidas por licencia de fuentes externas. Costes de solicitud y otros costes asociados a la protección de la propiedad intelectual.</a:t>
            </a:r>
          </a:p>
          <a:p>
            <a:pPr algn="just"/>
            <a:endParaRPr lang="es-ES" sz="20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Costes del informe de auditoria (1,200 euros).</a:t>
            </a:r>
          </a:p>
          <a:p>
            <a:pPr algn="just"/>
            <a:endParaRPr lang="es-ES" sz="20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Costes indirectos (15% de los costes de personal)</a:t>
            </a:r>
          </a:p>
          <a:p>
            <a:pPr algn="just"/>
            <a:endParaRPr lang="es-ES" sz="2000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ES" sz="20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NO SERAN ELEGIBLES LOS GASTOS DE MATERIAL DE OFICINA Y TONER, GASTOS DE COMIDAS DE TRABAJO Y ATENCIONES DE CARÁCTER PROTOCOLARIO</a:t>
            </a:r>
            <a:endParaRPr lang="es-ES" sz="2000" b="1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05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457200" indent="-457200"/>
            <a:r>
              <a:rPr lang="es-ES" sz="2800" b="1" dirty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SOLICITUDES Y PLAZO DE PRESENTACION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endParaRPr lang="es-ES_tradnl" sz="2800" b="1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s-ES_tradnl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CUMPLIMENTAR EL FORMULARIO</a:t>
            </a:r>
            <a:r>
              <a:rPr lang="es-ES_tradnl" sz="2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(darse de alta en el acceso identificado del vicerrectorado si no lo ha hecho nunca o recuperar claves)</a:t>
            </a:r>
          </a:p>
          <a:p>
            <a:pPr marL="400050" lvl="1" indent="0" algn="just">
              <a:buNone/>
            </a:pPr>
            <a:endParaRPr lang="es-ES_tradnl" sz="2400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s-ES_tradnl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ADJUNTAR LA DOCUMENTACIÓN </a:t>
            </a:r>
          </a:p>
          <a:p>
            <a:pPr marL="514350" indent="-514350" algn="just">
              <a:buFont typeface="+mj-lt"/>
              <a:buAutoNum type="arabicPeriod"/>
            </a:pPr>
            <a:endParaRPr lang="es-ES_tradnl" sz="2800" b="1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s-ES_tradnl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GENERAR IMPRESO DE SOLICITUD</a:t>
            </a:r>
          </a:p>
          <a:p>
            <a:pPr marL="514350" indent="-514350" algn="just">
              <a:buFont typeface="+mj-lt"/>
              <a:buAutoNum type="arabicPeriod"/>
            </a:pPr>
            <a:endParaRPr lang="es-ES_tradnl" sz="2800" b="1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s-ES_tradnl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PRESENTAR LA SOLICITUD EN </a:t>
            </a:r>
            <a:r>
              <a:rPr lang="es-ES_tradnl" sz="2800" b="1" u="sng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REGISTRO ELECTRONICO </a:t>
            </a:r>
            <a:r>
              <a:rPr lang="es-ES_tradnl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LA UGR, A TRAVÉS DE SU SEDE ELECTRÓNICA</a:t>
            </a:r>
          </a:p>
          <a:p>
            <a:pPr marL="514350" indent="-514350" algn="just">
              <a:buFont typeface="+mj-lt"/>
              <a:buAutoNum type="arabicPeriod"/>
            </a:pPr>
            <a:endParaRPr lang="es-ES_tradnl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s-ES_tradnl" sz="28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ES_tradnl" sz="28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Plazo: Hasta las 14 horas del 15 de mayo de 2018</a:t>
            </a:r>
          </a:p>
          <a:p>
            <a:pPr marL="0" indent="0" algn="just">
              <a:buNone/>
            </a:pPr>
            <a:endParaRPr lang="es-ES_tradnl" sz="2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1103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99592" y="620688"/>
            <a:ext cx="727280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 smtClean="0"/>
              <a:t>INDICE</a:t>
            </a:r>
          </a:p>
          <a:p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s-ES" sz="20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_tradnl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DOTACIÓN ECONÓMICA </a:t>
            </a:r>
            <a:r>
              <a:rPr lang="es-ES_tradnl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DEL </a:t>
            </a:r>
            <a:r>
              <a:rPr lang="es-ES_tradnl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PROGRAMA</a:t>
            </a:r>
          </a:p>
          <a:p>
            <a:endParaRPr lang="es-ES_tradnl" sz="20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" sz="20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MODALIDADES Y PLAZO DE EJECUCIÓN</a:t>
            </a:r>
          </a:p>
          <a:p>
            <a:pPr marL="457200" indent="-457200">
              <a:buFont typeface="+mj-lt"/>
              <a:buAutoNum type="arabicPeriod"/>
            </a:pPr>
            <a:endParaRPr lang="es-ES" sz="20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REQUISITOS DE LOS SOLICITANTES</a:t>
            </a:r>
          </a:p>
          <a:p>
            <a:pPr marL="457200" indent="-457200">
              <a:buFont typeface="+mj-lt"/>
              <a:buAutoNum type="arabicPeriod"/>
            </a:pPr>
            <a:endParaRPr lang="es-ES" sz="2000" b="1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CONCEPTOS SUSCEPTIBLES DE AYUDA</a:t>
            </a:r>
          </a:p>
          <a:p>
            <a:pPr marL="457200" indent="-457200">
              <a:buFont typeface="+mj-lt"/>
              <a:buAutoNum type="arabicPeriod"/>
            </a:pPr>
            <a:endParaRPr lang="es-ES" sz="2000" b="1" dirty="0" smtClean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SOLICITUDES Y PLAZO DE PRESENTACION</a:t>
            </a:r>
          </a:p>
          <a:p>
            <a:pPr marL="457200" indent="-457200">
              <a:buFont typeface="+mj-lt"/>
              <a:buAutoNum type="arabicPeriod"/>
            </a:pPr>
            <a:endParaRPr lang="es-ES" sz="2000" b="1" dirty="0" smtClean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CRITERIOS DE EVALUACION</a:t>
            </a:r>
          </a:p>
          <a:p>
            <a:pPr marL="342900" indent="-342900">
              <a:buAutoNum type="arabicPeriod"/>
            </a:pPr>
            <a:endParaRPr lang="es-ES" dirty="0" smtClean="0"/>
          </a:p>
          <a:p>
            <a:pPr marL="342900" indent="-342900">
              <a:buAutoNum type="arabi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1131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SOLICITUDES Y PLAZO DE PRESENTACION</a:t>
            </a:r>
            <a:endParaRPr lang="es-ES" sz="28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5259518"/>
              </p:ext>
            </p:extLst>
          </p:nvPr>
        </p:nvGraphicFramePr>
        <p:xfrm>
          <a:off x="457200" y="1600200"/>
          <a:ext cx="82296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MODALIDAD</a:t>
                      </a:r>
                      <a:endParaRPr lang="es-E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DOCUMENTACIÓN</a:t>
                      </a:r>
                      <a:endParaRPr lang="es-E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MODALIDADES  A y B</a:t>
                      </a:r>
                      <a:r>
                        <a:rPr lang="es-ES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(Frontera y Retos)</a:t>
                      </a:r>
                      <a:endParaRPr lang="es-ES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Memoria científica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CVA IP/Co-IP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CVA</a:t>
                      </a:r>
                      <a:r>
                        <a:rPr lang="es-E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miembros del equipo de investigación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Autorizaciones y/o compromisos de vinculación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Declaraciones responsable (IP/Co-IP y miembros equipo investigación)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Comité de ética (informe favorable, justificante de haberlo solicitado o declaración de no necesitarlo)</a:t>
                      </a:r>
                      <a:endParaRPr lang="es-ES" sz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MODALIDAD EMERGENTES</a:t>
                      </a:r>
                      <a:endParaRPr lang="es-ES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Memoria</a:t>
                      </a:r>
                      <a:r>
                        <a:rPr lang="es-E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científica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CVA IP y Tutor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Título de doctor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Documentación justificativa en caso de superar el límite de antigüedad del título,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Acreditación Ramón y Cajal</a:t>
                      </a:r>
                      <a:endParaRPr lang="es-ES" sz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MODALIDADES PUENTE Y H2020</a:t>
                      </a:r>
                      <a:endParaRPr lang="es-ES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Memoria</a:t>
                      </a:r>
                      <a:r>
                        <a:rPr lang="es-E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científica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CVA IP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Compromisos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Submodalidades</a:t>
                      </a:r>
                      <a:r>
                        <a:rPr lang="es-E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A1 y B1: documentación acreditativa de la valoración AEI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03321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SOLICITUDES Y PLAZO DE PRESENTACION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</a:t>
            </a:r>
          </a:p>
          <a:p>
            <a:pPr marL="0" indent="0" algn="just">
              <a:buNone/>
            </a:pPr>
            <a:endParaRPr lang="es-ES" sz="2400" b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Formato de la memoria: se recomienda un límite de 20 páginas en la parte científica, formato A4 y tamaño de letra 12 caracteres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memoria y el CVA del IP/Co-IP no serán subsanables, aún en el caso de que el fichero esté dañado o sea elegible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memoria sólo se puede presentar en castellano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solicitud NO se puede presentar en papel, SOLO a través del Registro de la Sede Electrónica de la UGR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vez cerrada la solicitud no se podrá modificar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agotar los plazos</a:t>
            </a:r>
            <a:endParaRPr lang="es-ES" sz="2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552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CRITERIOS DE EVALUACION A UTILIZAR POR LA DEVA</a:t>
            </a:r>
            <a:endParaRPr lang="es-ES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7213558"/>
              </p:ext>
            </p:extLst>
          </p:nvPr>
        </p:nvGraphicFramePr>
        <p:xfrm>
          <a:off x="457200" y="2060848"/>
          <a:ext cx="82296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992"/>
                <a:gridCol w="2386608"/>
              </a:tblGrid>
              <a:tr h="365761"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>
                          <a:latin typeface="Arial" pitchFamily="34" charset="0"/>
                          <a:cs typeface="Arial" pitchFamily="34" charset="0"/>
                        </a:rPr>
                        <a:t>CRITERIO</a:t>
                      </a:r>
                      <a:endParaRPr lang="es-E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PUNTUACION</a:t>
                      </a:r>
                      <a:endParaRPr lang="es-ES" sz="24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ES" sz="2000" b="0" i="0" u="none" strike="noStrike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Excelencia científica, novedad y relevancia de la propuesta. Proyección internacional</a:t>
                      </a:r>
                      <a:endParaRPr lang="es-ES" sz="20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  <a:endParaRPr lang="es-ES" sz="20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ES" sz="2000" b="0" i="0" u="none" strike="noStrike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Méritos curriculares del Investigador o Investigadora principal y su adecuación a la propuesta presentada</a:t>
                      </a:r>
                      <a:endParaRPr lang="es-ES" sz="20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es-ES" sz="20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ES" sz="2000" b="0" i="0" u="none" strike="noStrike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Adecuación de la composición del equipo de investigación</a:t>
                      </a:r>
                      <a:endParaRPr lang="es-ES" sz="20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es-ES" sz="20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51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CRITERIOS DE ASIGNACIÓN ECONÓMICA DE AYUDAS</a:t>
            </a:r>
            <a:endParaRPr lang="es-ES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Para obtener ayuda es necesario un </a:t>
            </a:r>
            <a:r>
              <a:rPr lang="es-ES_tradnl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mínimo de 65 puntos</a:t>
            </a: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en la evaluación DEVA.</a:t>
            </a:r>
          </a:p>
          <a:p>
            <a:pPr algn="just"/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Para la asignación económica a cada proyecto, la comisión de valoración tendrá en cuenta: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el grado de </a:t>
            </a:r>
            <a:r>
              <a:rPr lang="es-ES_tradnl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experimentalidad</a:t>
            </a: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del proyecto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la adecuación del presupuesto a los objetivos propuestos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en su caso la necesidad de contar con asignación de partida de personal.</a:t>
            </a:r>
            <a:endParaRPr lang="es-E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35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47664" y="544421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b="1" dirty="0" smtClean="0">
                <a:latin typeface="Arial" pitchFamily="34" charset="0"/>
                <a:cs typeface="Arial" pitchFamily="34" charset="0"/>
              </a:rPr>
              <a:t>Para información y duda contactar con el vicerrectorado:</a:t>
            </a:r>
          </a:p>
          <a:p>
            <a:pPr marL="0" indent="0" algn="just">
              <a:buNone/>
            </a:pPr>
            <a:endParaRPr lang="es-ES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Remedios Benítez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Santaella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(41288/89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s-ES" sz="2000" b="1" dirty="0" smtClean="0">
                <a:latin typeface="Arial" pitchFamily="34" charset="0"/>
                <a:cs typeface="Arial" pitchFamily="34" charset="0"/>
                <a:hlinkClick r:id="rId2"/>
              </a:rPr>
              <a:t>rbsantaella@ugr.es</a:t>
            </a:r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Jesús Pérez Almazán (20282) </a:t>
            </a:r>
            <a:r>
              <a:rPr lang="es-ES" sz="2000" b="1" dirty="0" smtClean="0">
                <a:latin typeface="Arial" pitchFamily="34" charset="0"/>
                <a:cs typeface="Arial" pitchFamily="34" charset="0"/>
                <a:hlinkClick r:id="rId3"/>
              </a:rPr>
              <a:t>jesusp@ugr.es</a:t>
            </a:r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Miguel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Angel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Guardia López  </a:t>
            </a:r>
            <a:r>
              <a:rPr lang="es-ES" sz="2000" b="1" dirty="0" smtClean="0">
                <a:latin typeface="Arial" pitchFamily="34" charset="0"/>
                <a:cs typeface="Arial" pitchFamily="34" charset="0"/>
                <a:hlinkClick r:id="rId4"/>
              </a:rPr>
              <a:t>mguardia@ugr.es</a:t>
            </a:r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ES" sz="24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ES" sz="24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GRACIAS POR SU ATENCIÓN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08449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1143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r"/>
            <a:r>
              <a:rPr lang="es-E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DOTACIÓN ECONÓMICA DEL PROGRAMA</a:t>
            </a:r>
            <a:endParaRPr lang="es-ES" sz="36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endParaRPr lang="es-ES_tradnl" sz="1800" dirty="0" smtClean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El importe total del Programa de Proyectos a convocar por la Universidad de Granada asciende a </a:t>
            </a:r>
            <a:r>
              <a:rPr lang="es-ES_tradnl" sz="2400" b="1" dirty="0" smtClean="0">
                <a:latin typeface="Arial" pitchFamily="34" charset="0"/>
                <a:cs typeface="Arial" pitchFamily="34" charset="0"/>
              </a:rPr>
              <a:t>15.174.625 euros</a:t>
            </a: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ES_tradnl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Se harán </a:t>
            </a:r>
            <a:r>
              <a:rPr lang="es-ES_tradnl" sz="2400" b="1" u="sng" dirty="0" smtClean="0">
                <a:latin typeface="Arial" pitchFamily="34" charset="0"/>
                <a:cs typeface="Arial" pitchFamily="34" charset="0"/>
              </a:rPr>
              <a:t>3 convocatorias</a:t>
            </a: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: 2018, 2019 y 2020.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ES_tradnl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es-ES_tradnl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La fecha límite de ejecución y justificación de la última convocatoria será en 2022.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05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DOTACION POR PROYECTO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Se establece una cuantía máxima por solicitud de ayuda, excluidos costes indirectos, conforme a lo siguiente:</a:t>
            </a:r>
          </a:p>
          <a:p>
            <a:pPr marL="0" indent="0" algn="just">
              <a:buNone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Modalidades A y B: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Hasta 40.000 euros sin gastos de contratación de personal y hasta 60.000 euros en caso de contar con partida de contratación de personal.</a:t>
            </a: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Modalidades A1 y B1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: 6.000 €</a:t>
            </a: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Modalidad C: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6.000 €</a:t>
            </a: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Modalidad A (investigador emergente)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: Hasta 20.000 euros en concepto de gastos de ejecución y 35.000 euros por anualidad de contrato.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61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1143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DOTACION PARA LA PRIMERA CONVOCATORIA</a:t>
            </a:r>
            <a:endParaRPr lang="es-ES" sz="36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La dotación presupuestaria para esta convocatoria con cargo al </a:t>
            </a:r>
            <a:r>
              <a:rPr lang="es-ES" sz="1800" b="1" dirty="0" smtClean="0">
                <a:latin typeface="Arial" pitchFamily="34" charset="0"/>
                <a:cs typeface="Arial" pitchFamily="34" charset="0"/>
              </a:rPr>
              <a:t>ejercicio 2018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es de </a:t>
            </a:r>
            <a:r>
              <a:rPr lang="es-ES" sz="1800" b="1" dirty="0" smtClean="0">
                <a:latin typeface="Arial" pitchFamily="34" charset="0"/>
                <a:cs typeface="Arial" pitchFamily="34" charset="0"/>
              </a:rPr>
              <a:t>5.058.541,66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euros, efectuándose la siguiente distribución por modalidad o </a:t>
            </a:r>
            <a:r>
              <a:rPr lang="es-ES" sz="1800" dirty="0" err="1" smtClean="0">
                <a:latin typeface="Arial" pitchFamily="34" charset="0"/>
                <a:cs typeface="Arial" pitchFamily="34" charset="0"/>
              </a:rPr>
              <a:t>submodalidad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de proyecto y en su caso reservas financieras:</a:t>
            </a:r>
          </a:p>
          <a:p>
            <a:pPr marL="0" indent="0" algn="just">
              <a:buNone/>
            </a:pPr>
            <a:endParaRPr lang="es-ES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s-ES" sz="1800" b="1" u="sng" dirty="0" smtClean="0">
                <a:latin typeface="Arial" pitchFamily="34" charset="0"/>
                <a:cs typeface="Arial" pitchFamily="34" charset="0"/>
              </a:rPr>
              <a:t>Modalidad A: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Proyectos de conocimiento «frontera» y desarrollo de tecnologías emergentes: Dotación:</a:t>
            </a:r>
          </a:p>
          <a:p>
            <a:pPr lvl="1" algn="just">
              <a:buFont typeface="Wingdings" pitchFamily="2" charset="2"/>
              <a:buChar char="Ø"/>
            </a:pPr>
            <a:r>
              <a:rPr lang="es-ES" sz="1400" dirty="0" smtClean="0">
                <a:latin typeface="Arial" pitchFamily="34" charset="0"/>
                <a:cs typeface="Arial" pitchFamily="34" charset="0"/>
              </a:rPr>
              <a:t>MODALIDAD INVESTIGADOR CONSOLIDADO:	</a:t>
            </a:r>
            <a:r>
              <a:rPr lang="es-ES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600" b="1" dirty="0">
                <a:latin typeface="Arial" pitchFamily="34" charset="0"/>
                <a:cs typeface="Arial" pitchFamily="34" charset="0"/>
              </a:rPr>
              <a:t>1.788.895,80 euros</a:t>
            </a:r>
            <a:endParaRPr lang="es-ES" sz="1600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MODALIDAD INVESTIGADOR EMERGENTE:		 </a:t>
            </a:r>
            <a:r>
              <a:rPr lang="es-ES_tradnl" sz="1600" b="1" dirty="0">
                <a:latin typeface="Arial" pitchFamily="34" charset="0"/>
                <a:cs typeface="Arial" pitchFamily="34" charset="0"/>
              </a:rPr>
              <a:t>1.400.750,00 </a:t>
            </a:r>
            <a:r>
              <a:rPr lang="es-ES_tradnl" sz="1600" b="1" dirty="0" smtClean="0">
                <a:latin typeface="Arial" pitchFamily="34" charset="0"/>
                <a:cs typeface="Arial" pitchFamily="34" charset="0"/>
              </a:rPr>
              <a:t>euros</a:t>
            </a:r>
            <a:endParaRPr lang="es-ES" sz="1600" b="1" dirty="0">
              <a:latin typeface="Arial" pitchFamily="34" charset="0"/>
              <a:cs typeface="Arial" pitchFamily="34" charset="0"/>
            </a:endParaRPr>
          </a:p>
          <a:p>
            <a:pPr marL="457200" lvl="1" indent="0" algn="just">
              <a:buNone/>
            </a:pPr>
            <a:r>
              <a:rPr lang="es-ES" sz="1600" b="1" dirty="0">
                <a:latin typeface="Arial" pitchFamily="34" charset="0"/>
                <a:cs typeface="Arial" pitchFamily="34" charset="0"/>
              </a:rPr>
              <a:t>	</a:t>
            </a:r>
            <a:r>
              <a:rPr lang="es-ES" sz="1600" b="1" dirty="0" smtClean="0">
                <a:latin typeface="Arial" pitchFamily="34" charset="0"/>
                <a:cs typeface="Arial" pitchFamily="34" charset="0"/>
              </a:rPr>
              <a:t>				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TOTAL   </a:t>
            </a:r>
            <a:r>
              <a:rPr lang="es-ES" sz="1800" b="1" dirty="0" smtClean="0">
                <a:latin typeface="Arial" pitchFamily="34" charset="0"/>
                <a:cs typeface="Arial" pitchFamily="34" charset="0"/>
              </a:rPr>
              <a:t>3.189.645,8€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 typeface="Wingdings" pitchFamily="2" charset="2"/>
              <a:buChar char="Ø"/>
            </a:pPr>
            <a:r>
              <a:rPr lang="es-ES" sz="1800" b="1" u="sng" dirty="0" err="1" smtClean="0">
                <a:latin typeface="Arial" pitchFamily="34" charset="0"/>
                <a:cs typeface="Arial" pitchFamily="34" charset="0"/>
              </a:rPr>
              <a:t>Submodalidad</a:t>
            </a:r>
            <a:r>
              <a:rPr lang="es-ES" sz="1800" b="1" u="sng" dirty="0" smtClean="0">
                <a:latin typeface="Arial" pitchFamily="34" charset="0"/>
                <a:cs typeface="Arial" pitchFamily="34" charset="0"/>
              </a:rPr>
              <a:t> A1</a:t>
            </a:r>
            <a:r>
              <a:rPr lang="es-ES" sz="18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Proyectos de conocimiento «frontera» y desarrollo de tecnologías emergentes con evaluación favorable de la Agencia Estatal de Investigación (B): Dentro del crédito asignado a modalidad A, se reservan </a:t>
            </a:r>
            <a:r>
              <a:rPr lang="es-ES" sz="1800" b="1" dirty="0" smtClean="0">
                <a:latin typeface="Arial" pitchFamily="34" charset="0"/>
                <a:cs typeface="Arial" pitchFamily="34" charset="0"/>
              </a:rPr>
              <a:t>100.000 euros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para la presente </a:t>
            </a:r>
            <a:r>
              <a:rPr lang="es-ES" sz="1800" dirty="0" err="1" smtClean="0">
                <a:latin typeface="Arial" pitchFamily="34" charset="0"/>
                <a:cs typeface="Arial" pitchFamily="34" charset="0"/>
              </a:rPr>
              <a:t>submodalidad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.</a:t>
            </a:r>
            <a:endParaRPr lang="es-ES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38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sz="3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DOTACION PARA LA PRIMERA CONVOCATORIA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s-ES" sz="2000" b="1" u="sng" dirty="0" smtClean="0">
                <a:latin typeface="Arial" pitchFamily="34" charset="0"/>
                <a:cs typeface="Arial" pitchFamily="34" charset="0"/>
              </a:rPr>
              <a:t>Modalidad B: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Proyectos de conocimiento orientado a los retos de la sociedad andaluza: Dotación 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1.788.895,80 euros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 typeface="Wingdings" pitchFamily="2" charset="2"/>
              <a:buChar char="Ø"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s-ES" sz="2000" b="1" u="sng" dirty="0" err="1" smtClean="0">
                <a:latin typeface="Arial" pitchFamily="34" charset="0"/>
                <a:cs typeface="Arial" pitchFamily="34" charset="0"/>
              </a:rPr>
              <a:t>Submodalidad</a:t>
            </a:r>
            <a:r>
              <a:rPr lang="es-ES" sz="2000" b="1" u="sng" dirty="0" smtClean="0">
                <a:latin typeface="Arial" pitchFamily="34" charset="0"/>
                <a:cs typeface="Arial" pitchFamily="34" charset="0"/>
              </a:rPr>
              <a:t> B1: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Proyectos de conocimiento orientado a los retos de la sociedad andaluza con evaluación favorable de la Agencia Estatal de Investigación (B): Dentro del crédito asignado a modalidad B, se reservan 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100.000 euros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para la presente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submodalidad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s-ES" sz="2000" b="1" u="sng" dirty="0" smtClean="0">
                <a:latin typeface="Arial" pitchFamily="34" charset="0"/>
                <a:cs typeface="Arial" pitchFamily="34" charset="0"/>
              </a:rPr>
              <a:t>Modalidad C: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Propuestas de mejora de participación en el Programa Marco Horizonte 2020: Dotación 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80.000 euros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15219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r"/>
            <a:r>
              <a:rPr lang="es-ES_tradnl" sz="3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RESERVAS FINANCIERAS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De las modalidades A y B para investigadores consolidados se efectúa una reserva financiera del 15% para Humanidades y otra del 15% para el área de Ciencias Sociales.</a:t>
            </a:r>
          </a:p>
          <a:p>
            <a:pPr algn="just">
              <a:buFont typeface="Wingdings" pitchFamily="2" charset="2"/>
              <a:buChar char="Ø"/>
            </a:pPr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Del importe total para financiar la modalidad A, se efectúa una reserva financiera de un total 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1.400.750€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, incluidos costes indirectos calculados sobre los gastos de personal, para financiar 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10 proyectos de investigadores o investigadoras emergentes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sin vinculación o con vinculación inferior a 2 años. </a:t>
            </a:r>
          </a:p>
          <a:p>
            <a:pPr algn="just">
              <a:buFont typeface="Wingdings" pitchFamily="2" charset="2"/>
              <a:buChar char="Ø"/>
            </a:pP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Se concederán 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dos proyectos en cada una de las 5 grandes ramas de conocimiento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. Si alguna rama no tuviera solicitudes susceptibles de financiación, la plaza se asignará por orden de puntuación entre los proyectos no financiados con mayor puntuación.</a:t>
            </a:r>
          </a:p>
          <a:p>
            <a:pPr marL="0" indent="0" algn="just">
              <a:buNone/>
            </a:pP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066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s-ES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MODALIDADES Y PLAZO DE EJECUCION</a:t>
            </a:r>
            <a:endParaRPr lang="es-ES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3517351"/>
              </p:ext>
            </p:extLst>
          </p:nvPr>
        </p:nvGraphicFramePr>
        <p:xfrm>
          <a:off x="457200" y="1600200"/>
          <a:ext cx="8229600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s-ES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MODALIDADES DE AYUDAS</a:t>
                      </a:r>
                      <a:endParaRPr lang="es-E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MODALIDAD</a:t>
                      </a:r>
                      <a:endParaRPr lang="es-ES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CARACTERÍSTICAS</a:t>
                      </a:r>
                      <a:endParaRPr lang="es-ES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DURACION Y PRESUPUESTO</a:t>
                      </a:r>
                      <a:endParaRPr lang="es-ES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Modalidad A: Proyectos de generación de conocimiento «frontera». </a:t>
                      </a:r>
                    </a:p>
                    <a:p>
                      <a:endParaRPr lang="es-ES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Proyectos de Investigación</a:t>
                      </a:r>
                      <a:endParaRPr lang="es-ES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años, prorrogables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40.000/60.000 euros</a:t>
                      </a:r>
                      <a:endParaRPr lang="es-ES" sz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endParaRPr lang="es-ES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b="1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Submodalidad</a:t>
                      </a:r>
                      <a:r>
                        <a:rPr lang="es-ES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s-ES" sz="12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Investigador/a emergente</a:t>
                      </a:r>
                      <a:endParaRPr lang="es-ES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 vinculación o vinculación temporal.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Calificación +70 en Ramón y Cajal</a:t>
                      </a:r>
                      <a:endParaRPr lang="es-ES" sz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endParaRPr lang="es-ES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años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Autocontrato</a:t>
                      </a:r>
                      <a:endParaRPr lang="es-ES" sz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+20. 000 euros</a:t>
                      </a:r>
                      <a:r>
                        <a:rPr lang="es-ES" sz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gastos de ejecución</a:t>
                      </a:r>
                      <a:endParaRPr lang="es-ES" sz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Modalidad B: Proyectos de investigación orientados a los retos de la sociedad andaluza.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ES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Proyectos de Investigación</a:t>
                      </a:r>
                      <a:endParaRPr lang="es-ES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años, prorrogables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40.000/60.000 </a:t>
                      </a:r>
                      <a:r>
                        <a:rPr lang="es-ES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Submodalidades</a:t>
                      </a:r>
                      <a:r>
                        <a:rPr lang="es-ES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A1 y B1 (proyectos «puente</a:t>
                      </a:r>
                      <a:r>
                        <a:rPr lang="es-ES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Calificación B en </a:t>
                      </a:r>
                      <a:r>
                        <a:rPr lang="es-ES" sz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Mineco</a:t>
                      </a:r>
                      <a:r>
                        <a:rPr lang="es-E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Incompatibles con</a:t>
                      </a:r>
                      <a:r>
                        <a:rPr lang="es-ES" sz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A y B</a:t>
                      </a:r>
                      <a:endParaRPr lang="es-ES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año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6.000 euros</a:t>
                      </a:r>
                      <a:endParaRPr lang="es-ES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Modalidad C: Fomento de la participación en el Programa «Horizonte 2020»</a:t>
                      </a:r>
                      <a:endParaRPr lang="es-ES" sz="12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presentado o no </a:t>
                      </a:r>
                      <a:r>
                        <a:rPr lang="es-ES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evaluación </a:t>
                      </a:r>
                      <a:r>
                        <a:rPr lang="es-E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positiva en </a:t>
                      </a:r>
                      <a:r>
                        <a:rPr lang="es-ES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H2020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No son incompatibles con</a:t>
                      </a:r>
                      <a:r>
                        <a:rPr lang="es-ES" sz="12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los demás.</a:t>
                      </a:r>
                      <a:endParaRPr lang="es-ES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año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6.000 euros</a:t>
                      </a:r>
                      <a:endParaRPr lang="es-ES" sz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783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MODALIDADES Y PLAZO DE EJECUCION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s-ES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MODALIDAD A: PROYECTOS DE GENERACIÓN DEL CONOCIMIENTO “FRONTERA</a:t>
            </a:r>
            <a:r>
              <a:rPr lang="es-ES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marL="0" indent="0" algn="ctr">
              <a:buNone/>
            </a:pPr>
            <a:endParaRPr lang="es-ES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sz="26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Tiene </a:t>
            </a:r>
            <a:r>
              <a:rPr lang="es-ES" sz="2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finalidad la realización de proyectos de generación de </a:t>
            </a:r>
            <a:r>
              <a:rPr lang="es-ES" sz="26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conocimiento científico </a:t>
            </a:r>
            <a:r>
              <a:rPr lang="es-ES" sz="2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tecnológico de excelencia en la frontera del conocimiento, proyectos </a:t>
            </a:r>
            <a:r>
              <a:rPr lang="es-ES" sz="26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estratégicos singulares </a:t>
            </a:r>
            <a:r>
              <a:rPr lang="es-ES" sz="2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tractores de </a:t>
            </a:r>
            <a:r>
              <a:rPr lang="es-ES" sz="26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I+D+i</a:t>
            </a:r>
            <a:r>
              <a:rPr lang="es-ES" sz="2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proyectos de desarrollo experimental, de </a:t>
            </a:r>
            <a:r>
              <a:rPr lang="es-ES" sz="26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conformación pluridisciplinar </a:t>
            </a:r>
            <a:r>
              <a:rPr lang="es-ES" sz="2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aplicación transversal, así como el fomento del desarrollo de </a:t>
            </a:r>
            <a:r>
              <a:rPr lang="es-ES" sz="26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tecnologías emergentes </a:t>
            </a:r>
            <a:r>
              <a:rPr lang="es-ES" sz="2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el impulso de las tecnologías facilitadoras esenciales encuadradas en las </a:t>
            </a:r>
            <a:r>
              <a:rPr lang="es-ES" sz="26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prioritarias </a:t>
            </a:r>
            <a:r>
              <a:rPr lang="es-ES" sz="2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especialización establecidas en la Estrategia de Innovación de Andalucía </a:t>
            </a:r>
            <a:r>
              <a:rPr lang="es-ES" sz="26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(</a:t>
            </a:r>
            <a:r>
              <a:rPr lang="es-ES" sz="2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RIS3 Andalucía) y en el Plan Andaluz de Investigación, Desarrollo e Innovación (PAIDI 2020</a:t>
            </a:r>
            <a:r>
              <a:rPr lang="es-ES" sz="2600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s-ES" sz="26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ES_tradnl" sz="26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_tradnl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memoria deberá incluir un apartado que justifique el potencial impacto científico y/o tecnológico del proyecto.</a:t>
            </a:r>
            <a:endParaRPr lang="es-E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4706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2074</Words>
  <Application>Microsoft Office PowerPoint</Application>
  <PresentationFormat>Presentación en pantalla (4:3)</PresentationFormat>
  <Paragraphs>264</Paragraphs>
  <Slides>24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Presentación de PowerPoint</vt:lpstr>
      <vt:lpstr>Presentación de PowerPoint</vt:lpstr>
      <vt:lpstr>DOTACIÓN ECONÓMICA DEL PROGRAMA</vt:lpstr>
      <vt:lpstr>DOTACION POR PROYECTO</vt:lpstr>
      <vt:lpstr>DOTACION PARA LA PRIMERA CONVOCATORIA</vt:lpstr>
      <vt:lpstr>DOTACION PARA LA PRIMERA CONVOCATORIA</vt:lpstr>
      <vt:lpstr>RESERVAS FINANCIERAS</vt:lpstr>
      <vt:lpstr>MODALIDADES Y PLAZO DE EJECUCION</vt:lpstr>
      <vt:lpstr>MODALIDADES Y PLAZO DE EJECUCION</vt:lpstr>
      <vt:lpstr>MODALIDADES Y PLAZO DE EJECUCION</vt:lpstr>
      <vt:lpstr>REQUISITOS DE LOS SOLICITANTES</vt:lpstr>
      <vt:lpstr>REQUISITOS DE LOS SOLICITANTES</vt:lpstr>
      <vt:lpstr>REQUISITOS DE LOS SOLICITANTES</vt:lpstr>
      <vt:lpstr>REQUISITOS DE LOS SOLICITANTES</vt:lpstr>
      <vt:lpstr>REQUISITOS DE LOS SOLICITANTES</vt:lpstr>
      <vt:lpstr>REQUISITOS DE LOS SOLICITANTES</vt:lpstr>
      <vt:lpstr>CONCEPTOS SUSCEPTIBLES DE AYUDA</vt:lpstr>
      <vt:lpstr>CONCEPTOS SUSCEPTIBLES DE AYUDA</vt:lpstr>
      <vt:lpstr>SOLICITUDES Y PLAZO DE PRESENTACION</vt:lpstr>
      <vt:lpstr>SOLICITUDES Y PLAZO DE PRESENTACION</vt:lpstr>
      <vt:lpstr>SOLICITUDES Y PLAZO DE PRESENTACION</vt:lpstr>
      <vt:lpstr>CRITERIOS DE EVALUACION A UTILIZAR POR LA DEVA</vt:lpstr>
      <vt:lpstr>CRITERIOS DE ASIGNACIÓN ECONÓMICA DE AYUDAS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Univerisidad de Granada</cp:lastModifiedBy>
  <cp:revision>66</cp:revision>
  <dcterms:created xsi:type="dcterms:W3CDTF">2018-04-02T19:45:35Z</dcterms:created>
  <dcterms:modified xsi:type="dcterms:W3CDTF">2018-04-04T10:32:26Z</dcterms:modified>
</cp:coreProperties>
</file>