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62" r:id="rId3"/>
    <p:sldId id="383" r:id="rId4"/>
    <p:sldId id="360" r:id="rId5"/>
    <p:sldId id="392" r:id="rId6"/>
    <p:sldId id="393" r:id="rId7"/>
    <p:sldId id="396" r:id="rId8"/>
    <p:sldId id="397" r:id="rId9"/>
    <p:sldId id="398" r:id="rId10"/>
    <p:sldId id="381" r:id="rId11"/>
    <p:sldId id="387" r:id="rId12"/>
    <p:sldId id="384" r:id="rId13"/>
    <p:sldId id="385" r:id="rId14"/>
    <p:sldId id="390" r:id="rId15"/>
    <p:sldId id="386" r:id="rId16"/>
    <p:sldId id="400" r:id="rId17"/>
    <p:sldId id="401" r:id="rId18"/>
    <p:sldId id="389" r:id="rId19"/>
    <p:sldId id="399" r:id="rId20"/>
    <p:sldId id="391" r:id="rId21"/>
    <p:sldId id="370" r:id="rId22"/>
  </p:sldIdLst>
  <p:sldSz cx="9144000" cy="6858000" type="screen4x3"/>
  <p:notesSz cx="6669088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B43EE542-70D3-40CE-8AE7-E415961FA149}">
          <p14:sldIdLst>
            <p14:sldId id="256"/>
            <p14:sldId id="262"/>
            <p14:sldId id="383"/>
            <p14:sldId id="360"/>
            <p14:sldId id="392"/>
            <p14:sldId id="393"/>
            <p14:sldId id="396"/>
            <p14:sldId id="397"/>
            <p14:sldId id="398"/>
            <p14:sldId id="381"/>
            <p14:sldId id="387"/>
            <p14:sldId id="384"/>
            <p14:sldId id="385"/>
            <p14:sldId id="390"/>
            <p14:sldId id="386"/>
            <p14:sldId id="400"/>
            <p14:sldId id="401"/>
            <p14:sldId id="389"/>
          </p14:sldIdLst>
        </p14:section>
        <p14:section name="Sección sin título" id="{7E56DAB3-EE38-429E-BEC2-5C3F18079DD7}">
          <p14:sldIdLst>
            <p14:sldId id="399"/>
            <p14:sldId id="391"/>
            <p14:sldId id="37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0867" autoAdjust="0"/>
    <p:restoredTop sz="94662" autoAdjust="0"/>
  </p:normalViewPr>
  <p:slideViewPr>
    <p:cSldViewPr>
      <p:cViewPr>
        <p:scale>
          <a:sx n="77" d="100"/>
          <a:sy n="77" d="100"/>
        </p:scale>
        <p:origin x="-2604" y="-8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18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F4D0BF-FD71-428D-9E43-AD97F2699458}" type="datetimeFigureOut">
              <a:rPr lang="es-ES" smtClean="0"/>
              <a:t>05/03/2018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7EF280-58CA-4D42-A752-7757F11D9E6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56711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3C00D3-76BC-4451-8499-DB42480718E1}" type="datetimeFigureOut">
              <a:rPr lang="es-ES" smtClean="0"/>
              <a:t>05/03/2018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66909" y="4715154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67108D-3AD2-4026-9A39-2E9B42D2208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8595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67108D-3AD2-4026-9A39-2E9B42D2208D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210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EE71-E3BA-4922-9C1A-1E0DA96E3972}" type="datetimeFigureOut">
              <a:rPr lang="es-ES" smtClean="0"/>
              <a:t>05/03/2018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3E9A-1A12-4060-BC20-6DF48E9A157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1517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EE71-E3BA-4922-9C1A-1E0DA96E3972}" type="datetimeFigureOut">
              <a:rPr lang="es-ES" smtClean="0"/>
              <a:t>05/03/2018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3E9A-1A12-4060-BC20-6DF48E9A157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64460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EE71-E3BA-4922-9C1A-1E0DA96E3972}" type="datetimeFigureOut">
              <a:rPr lang="es-ES" smtClean="0"/>
              <a:t>05/03/2018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3E9A-1A12-4060-BC20-6DF48E9A157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276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EE71-E3BA-4922-9C1A-1E0DA96E3972}" type="datetimeFigureOut">
              <a:rPr lang="es-ES" smtClean="0"/>
              <a:t>05/03/2018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3E9A-1A12-4060-BC20-6DF48E9A157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4796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EE71-E3BA-4922-9C1A-1E0DA96E3972}" type="datetimeFigureOut">
              <a:rPr lang="es-ES" smtClean="0"/>
              <a:t>05/03/2018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3E9A-1A12-4060-BC20-6DF48E9A157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2476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EE71-E3BA-4922-9C1A-1E0DA96E3972}" type="datetimeFigureOut">
              <a:rPr lang="es-ES" smtClean="0"/>
              <a:t>05/03/2018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3E9A-1A12-4060-BC20-6DF48E9A157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884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EE71-E3BA-4922-9C1A-1E0DA96E3972}" type="datetimeFigureOut">
              <a:rPr lang="es-ES" smtClean="0"/>
              <a:t>05/03/2018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3E9A-1A12-4060-BC20-6DF48E9A157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1230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EE71-E3BA-4922-9C1A-1E0DA96E3972}" type="datetimeFigureOut">
              <a:rPr lang="es-ES" smtClean="0"/>
              <a:t>05/03/2018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3E9A-1A12-4060-BC20-6DF48E9A157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0245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EE71-E3BA-4922-9C1A-1E0DA96E3972}" type="datetimeFigureOut">
              <a:rPr lang="es-ES" smtClean="0"/>
              <a:t>05/03/2018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3E9A-1A12-4060-BC20-6DF48E9A157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706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EE71-E3BA-4922-9C1A-1E0DA96E3972}" type="datetimeFigureOut">
              <a:rPr lang="es-ES" smtClean="0"/>
              <a:t>05/03/2018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3E9A-1A12-4060-BC20-6DF48E9A157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8320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7EE71-E3BA-4922-9C1A-1E0DA96E3972}" type="datetimeFigureOut">
              <a:rPr lang="es-ES" smtClean="0"/>
              <a:t>05/03/2018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53E9A-1A12-4060-BC20-6DF48E9A157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8091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7EE71-E3BA-4922-9C1A-1E0DA96E3972}" type="datetimeFigureOut">
              <a:rPr lang="es-ES" smtClean="0"/>
              <a:t>05/03/2018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53E9A-1A12-4060-BC20-6DF48E9A157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9893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sede.micinn.gob.es/justificaciones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Temp\ugr512x512 - original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1226" y="0"/>
            <a:ext cx="2016224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>
                <a:solidFill>
                  <a:schemeClr val="bg1">
                    <a:lumMod val="65000"/>
                  </a:schemeClr>
                </a:solidFill>
              </a:rPr>
              <a:t>Vicerrectorado de Investigación y Transferencia</a:t>
            </a:r>
            <a:endParaRPr lang="es-ES" sz="4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b="1" dirty="0" smtClean="0">
                <a:solidFill>
                  <a:schemeClr val="tx2">
                    <a:lumMod val="75000"/>
                  </a:schemeClr>
                </a:solidFill>
              </a:rPr>
              <a:t>Taller para la Elaboración de los Informes Finales y de Seguimiento Científico-Técnico de los Proyectos del </a:t>
            </a:r>
            <a:r>
              <a:rPr lang="es-ES" b="1" dirty="0" err="1" smtClean="0">
                <a:solidFill>
                  <a:schemeClr val="tx2">
                    <a:lumMod val="75000"/>
                  </a:schemeClr>
                </a:solidFill>
              </a:rPr>
              <a:t>Mineco</a:t>
            </a:r>
            <a:endParaRPr lang="es-E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300192" y="5966631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06/03/2017</a:t>
            </a:r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365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68676"/>
          </a:xfrm>
        </p:spPr>
        <p:txBody>
          <a:bodyPr>
            <a:normAutofit fontScale="90000"/>
          </a:bodyPr>
          <a:lstStyle/>
          <a:p>
            <a:pPr marL="342900" lvl="1" indent="-342900" algn="ctr"/>
            <a:r>
              <a:rPr lang="es-ES" sz="3200" dirty="0" smtClean="0">
                <a:solidFill>
                  <a:srgbClr val="C00000"/>
                </a:solidFill>
                <a:latin typeface="Arial Black" pitchFamily="34" charset="0"/>
              </a:rPr>
              <a:t/>
            </a:r>
            <a:br>
              <a:rPr lang="es-ES" sz="3200" dirty="0" smtClean="0">
                <a:solidFill>
                  <a:srgbClr val="C00000"/>
                </a:solidFill>
                <a:latin typeface="Arial Black" pitchFamily="34" charset="0"/>
              </a:rPr>
            </a:br>
            <a:r>
              <a:rPr lang="es-ES" sz="3200" dirty="0" smtClean="0">
                <a:solidFill>
                  <a:srgbClr val="C00000"/>
                </a:solidFill>
                <a:latin typeface="Arial Black" pitchFamily="34" charset="0"/>
              </a:rPr>
              <a:t>  </a:t>
            </a:r>
            <a:br>
              <a:rPr lang="es-ES" sz="3200" dirty="0" smtClean="0">
                <a:solidFill>
                  <a:srgbClr val="C00000"/>
                </a:solidFill>
                <a:latin typeface="Arial Black" pitchFamily="34" charset="0"/>
              </a:rPr>
            </a:br>
            <a:r>
              <a:rPr lang="es-ES" sz="31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PRINCIPALES CAUSAS DE REINTEGRO </a:t>
            </a:r>
            <a:r>
              <a:rPr lang="es-ES" sz="32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es-ES" sz="32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</a:br>
            <a:r>
              <a:rPr lang="es-ES" sz="32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(</a:t>
            </a:r>
            <a:r>
              <a:rPr lang="es-ES" sz="20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QUE PODRÍAN SOLUCIONARSE CON UNA JUSTIFICACIÓN ADECUADA EN EL  INFORME CIENTÍFICO </a:t>
            </a:r>
            <a:r>
              <a:rPr lang="es-ES" sz="32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)</a:t>
            </a:r>
            <a:br>
              <a:rPr lang="es-ES" sz="32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</a:br>
            <a:r>
              <a:rPr lang="es-ES" sz="3200" dirty="0" smtClean="0">
                <a:solidFill>
                  <a:srgbClr val="C00000"/>
                </a:solidFill>
                <a:latin typeface="Arial Black" pitchFamily="34" charset="0"/>
              </a:rPr>
              <a:t/>
            </a:r>
            <a:br>
              <a:rPr lang="es-ES" sz="3200" dirty="0" smtClean="0">
                <a:solidFill>
                  <a:srgbClr val="C00000"/>
                </a:solidFill>
                <a:latin typeface="Arial Black" pitchFamily="34" charset="0"/>
              </a:rPr>
            </a:br>
            <a:endParaRPr lang="es-ES" sz="32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35473" y="1628800"/>
            <a:ext cx="8291264" cy="4885510"/>
          </a:xfrm>
        </p:spPr>
        <p:txBody>
          <a:bodyPr>
            <a:normAutofit fontScale="77500" lnSpcReduction="20000"/>
          </a:bodyPr>
          <a:lstStyle/>
          <a:p>
            <a:pPr marL="342900" lvl="1" indent="-342900" algn="just">
              <a:buFontTx/>
              <a:buChar char="-"/>
            </a:pPr>
            <a:endParaRPr lang="es-ES" altLang="es-ES" sz="1800" dirty="0" smtClean="0"/>
          </a:p>
          <a:p>
            <a:pPr marL="457200" lvl="1" indent="-457200" algn="just">
              <a:buFont typeface="Arial" panose="020B0604020202020204" pitchFamily="34" charset="0"/>
              <a:buChar char="•"/>
            </a:pPr>
            <a:r>
              <a:rPr lang="es-ES" altLang="es-ES" sz="2600" dirty="0" smtClean="0">
                <a:solidFill>
                  <a:schemeClr val="accent6">
                    <a:lumMod val="50000"/>
                  </a:schemeClr>
                </a:solidFill>
              </a:rPr>
              <a:t>LOS GASTOS SE HAN </a:t>
            </a:r>
            <a:r>
              <a:rPr lang="es-ES" altLang="es-ES" sz="2600" b="1" dirty="0" smtClean="0">
                <a:solidFill>
                  <a:schemeClr val="accent6">
                    <a:lumMod val="50000"/>
                  </a:schemeClr>
                </a:solidFill>
              </a:rPr>
              <a:t>ACUMULADO AL FINAL </a:t>
            </a:r>
            <a:r>
              <a:rPr lang="es-ES" altLang="es-ES" sz="2600" dirty="0" smtClean="0">
                <a:solidFill>
                  <a:schemeClr val="accent6">
                    <a:lumMod val="50000"/>
                  </a:schemeClr>
                </a:solidFill>
              </a:rPr>
              <a:t>de la vida del proyecto.</a:t>
            </a:r>
          </a:p>
          <a:p>
            <a:pPr marL="457200" lvl="1" indent="-457200" algn="just">
              <a:buFont typeface="Arial" panose="020B0604020202020204" pitchFamily="34" charset="0"/>
              <a:buChar char="•"/>
            </a:pPr>
            <a:endParaRPr lang="es-ES" altLang="es-ES" sz="26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457200" lvl="1" indent="-457200" algn="just">
              <a:buFont typeface="Arial" panose="020B0604020202020204" pitchFamily="34" charset="0"/>
              <a:buChar char="•"/>
            </a:pPr>
            <a:r>
              <a:rPr lang="es-ES" altLang="es-ES" sz="2600" dirty="0" smtClean="0">
                <a:solidFill>
                  <a:schemeClr val="accent6">
                    <a:lumMod val="50000"/>
                  </a:schemeClr>
                </a:solidFill>
              </a:rPr>
              <a:t>SE HAN REALIZADO </a:t>
            </a:r>
            <a:r>
              <a:rPr lang="es-ES" altLang="es-ES" sz="2600" dirty="0">
                <a:solidFill>
                  <a:schemeClr val="accent6">
                    <a:lumMod val="50000"/>
                  </a:schemeClr>
                </a:solidFill>
              </a:rPr>
              <a:t>GASTOS </a:t>
            </a:r>
            <a:r>
              <a:rPr lang="es-ES" altLang="es-ES" sz="2600" dirty="0" smtClean="0">
                <a:solidFill>
                  <a:schemeClr val="accent6">
                    <a:lumMod val="50000"/>
                  </a:schemeClr>
                </a:solidFill>
              </a:rPr>
              <a:t>ELEGIBLES </a:t>
            </a:r>
            <a:r>
              <a:rPr lang="es-ES" altLang="es-ES" sz="2600" b="1" dirty="0" smtClean="0">
                <a:solidFill>
                  <a:schemeClr val="accent6">
                    <a:lumMod val="50000"/>
                  </a:schemeClr>
                </a:solidFill>
              </a:rPr>
              <a:t>NO </a:t>
            </a:r>
            <a:r>
              <a:rPr lang="es-ES" altLang="es-ES" sz="2600" b="1" dirty="0">
                <a:solidFill>
                  <a:schemeClr val="accent6">
                    <a:lumMod val="50000"/>
                  </a:schemeClr>
                </a:solidFill>
              </a:rPr>
              <a:t>INCLUIDOS </a:t>
            </a:r>
            <a:r>
              <a:rPr lang="es-ES" altLang="es-ES" sz="2600" dirty="0">
                <a:solidFill>
                  <a:schemeClr val="accent6">
                    <a:lumMod val="50000"/>
                  </a:schemeClr>
                </a:solidFill>
              </a:rPr>
              <a:t>en el presupuesto </a:t>
            </a:r>
            <a:r>
              <a:rPr lang="es-ES" altLang="es-ES" sz="2600" dirty="0" smtClean="0">
                <a:solidFill>
                  <a:schemeClr val="accent6">
                    <a:lumMod val="50000"/>
                  </a:schemeClr>
                </a:solidFill>
              </a:rPr>
              <a:t>inicial</a:t>
            </a:r>
            <a:r>
              <a:rPr lang="es-ES" altLang="es-ES" sz="2600" dirty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es-ES" altLang="es-ES" sz="26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457200" lvl="1" indent="-457200" algn="just">
              <a:buFont typeface="Arial" panose="020B0604020202020204" pitchFamily="34" charset="0"/>
              <a:buChar char="•"/>
            </a:pPr>
            <a:endParaRPr lang="es-ES" altLang="es-ES" sz="26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457200" lvl="1" indent="-457200" algn="just">
              <a:buFont typeface="Arial" panose="020B0604020202020204" pitchFamily="34" charset="0"/>
              <a:buChar char="•"/>
            </a:pPr>
            <a:r>
              <a:rPr lang="es-ES" altLang="es-ES" sz="2600" dirty="0" smtClean="0">
                <a:solidFill>
                  <a:schemeClr val="accent6">
                    <a:lumMod val="50000"/>
                  </a:schemeClr>
                </a:solidFill>
              </a:rPr>
              <a:t>SE HAN REALIZADO PAGOS A COLABORADORES EXTERNOS AL PROYECTO  (viajes y dietas) que no hemos justificado en los informes (intermedio o final)</a:t>
            </a:r>
          </a:p>
          <a:p>
            <a:pPr marL="457200" lvl="1" indent="-457200" algn="just">
              <a:buFont typeface="Arial" panose="020B0604020202020204" pitchFamily="34" charset="0"/>
              <a:buChar char="•"/>
            </a:pPr>
            <a:endParaRPr lang="es-ES" altLang="es-ES" sz="2600" dirty="0">
              <a:solidFill>
                <a:schemeClr val="accent6">
                  <a:lumMod val="50000"/>
                </a:schemeClr>
              </a:solidFill>
            </a:endParaRPr>
          </a:p>
          <a:p>
            <a:pPr marL="457200" lvl="1" indent="-457200" algn="just">
              <a:buFont typeface="Arial" panose="020B0604020202020204" pitchFamily="34" charset="0"/>
              <a:buChar char="•"/>
            </a:pPr>
            <a:r>
              <a:rPr lang="es-ES" altLang="es-ES" sz="2600" dirty="0" smtClean="0">
                <a:solidFill>
                  <a:schemeClr val="accent6">
                    <a:lumMod val="50000"/>
                  </a:schemeClr>
                </a:solidFill>
              </a:rPr>
              <a:t>Hacer gastos que aparecen como no elegibles en las </a:t>
            </a:r>
            <a:r>
              <a:rPr lang="es-ES" altLang="es-ES" sz="2600" b="1" dirty="0" smtClean="0">
                <a:solidFill>
                  <a:schemeClr val="accent6">
                    <a:lumMod val="50000"/>
                  </a:schemeClr>
                </a:solidFill>
              </a:rPr>
              <a:t>Instrucciones de Ejecución y    Justificación </a:t>
            </a:r>
            <a:r>
              <a:rPr lang="es-ES" altLang="es-ES" sz="2600" dirty="0" smtClean="0">
                <a:solidFill>
                  <a:schemeClr val="accent6">
                    <a:lumMod val="50000"/>
                  </a:schemeClr>
                </a:solidFill>
              </a:rPr>
              <a:t>de la convocatoria correspondiente.</a:t>
            </a:r>
          </a:p>
          <a:p>
            <a:pPr marL="457200" lvl="1" indent="-457200" algn="just">
              <a:buFont typeface="Arial" panose="020B0604020202020204" pitchFamily="34" charset="0"/>
              <a:buChar char="•"/>
            </a:pPr>
            <a:endParaRPr lang="es-ES" altLang="es-ES" sz="26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457200" lvl="1" indent="-457200" algn="just">
              <a:buFont typeface="Arial" panose="020B0604020202020204" pitchFamily="34" charset="0"/>
              <a:buChar char="•"/>
            </a:pPr>
            <a:r>
              <a:rPr lang="es-ES" altLang="es-ES" sz="2600" dirty="0" smtClean="0">
                <a:solidFill>
                  <a:schemeClr val="accent6">
                    <a:lumMod val="50000"/>
                  </a:schemeClr>
                </a:solidFill>
              </a:rPr>
              <a:t>PAGOS </a:t>
            </a:r>
            <a:r>
              <a:rPr lang="es-ES" altLang="es-ES" sz="2600" dirty="0">
                <a:solidFill>
                  <a:schemeClr val="accent6">
                    <a:lumMod val="50000"/>
                  </a:schemeClr>
                </a:solidFill>
              </a:rPr>
              <a:t>A UN MISMO PROVEEDOR por encima de 18.000 euros (Ley de contratos). Aviso e-Proyecta</a:t>
            </a:r>
          </a:p>
          <a:p>
            <a:pPr marL="0" lvl="1" indent="0" algn="just">
              <a:buNone/>
            </a:pPr>
            <a:endParaRPr lang="es-ES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6948264" y="6237311"/>
            <a:ext cx="16784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 smtClean="0">
                <a:solidFill>
                  <a:schemeClr val="accent6">
                    <a:lumMod val="75000"/>
                  </a:schemeClr>
                </a:solidFill>
              </a:rPr>
              <a:t>CAUSAS DE REINTEGRO</a:t>
            </a:r>
            <a:endParaRPr lang="es-ES" sz="12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51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568676"/>
          </a:xfrm>
        </p:spPr>
        <p:txBody>
          <a:bodyPr>
            <a:normAutofit fontScale="90000"/>
          </a:bodyPr>
          <a:lstStyle/>
          <a:p>
            <a:pPr marL="342900" lvl="1" indent="-342900" algn="l"/>
            <a:r>
              <a:rPr lang="es-ES" sz="3200" dirty="0" smtClean="0">
                <a:solidFill>
                  <a:srgbClr val="C00000"/>
                </a:solidFill>
                <a:latin typeface="Arial Black" pitchFamily="34" charset="0"/>
              </a:rPr>
              <a:t> </a:t>
            </a:r>
            <a:br>
              <a:rPr lang="es-ES" sz="3200" dirty="0" smtClean="0">
                <a:solidFill>
                  <a:srgbClr val="C00000"/>
                </a:solidFill>
                <a:latin typeface="Arial Black" pitchFamily="34" charset="0"/>
              </a:rPr>
            </a:br>
            <a:r>
              <a:rPr lang="es-ES" sz="3200" dirty="0" smtClean="0">
                <a:solidFill>
                  <a:srgbClr val="C00000"/>
                </a:solidFill>
                <a:latin typeface="Arial Black" pitchFamily="34" charset="0"/>
              </a:rPr>
              <a:t/>
            </a:r>
            <a:br>
              <a:rPr lang="es-ES" sz="3200" dirty="0" smtClean="0">
                <a:solidFill>
                  <a:srgbClr val="C00000"/>
                </a:solidFill>
                <a:latin typeface="Arial Black" pitchFamily="34" charset="0"/>
              </a:rPr>
            </a:br>
            <a:r>
              <a:rPr lang="es-ES" sz="2700" b="1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1-</a:t>
            </a:r>
            <a:r>
              <a:rPr lang="es-ES" altLang="es-ES" sz="2700" b="1" dirty="0" smtClean="0">
                <a:solidFill>
                  <a:schemeClr val="accent6">
                    <a:lumMod val="75000"/>
                  </a:schemeClr>
                </a:solidFill>
              </a:rPr>
              <a:t>GASTOS ACUMULADOS AL FINAL DEL PROYECTO</a:t>
            </a:r>
            <a:r>
              <a:rPr lang="es-ES" altLang="es-ES" sz="3200" b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br>
              <a:rPr lang="es-ES" altLang="es-ES" sz="32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ES" sz="3200" dirty="0" smtClean="0">
                <a:solidFill>
                  <a:srgbClr val="C00000"/>
                </a:solidFill>
                <a:latin typeface="Arial Black" pitchFamily="34" charset="0"/>
              </a:rPr>
              <a:t/>
            </a:r>
            <a:br>
              <a:rPr lang="es-ES" sz="3200" dirty="0" smtClean="0">
                <a:solidFill>
                  <a:srgbClr val="C00000"/>
                </a:solidFill>
                <a:latin typeface="Arial Black" pitchFamily="34" charset="0"/>
              </a:rPr>
            </a:br>
            <a:endParaRPr lang="es-ES" sz="32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628800"/>
            <a:ext cx="8291264" cy="4968552"/>
          </a:xfrm>
        </p:spPr>
        <p:txBody>
          <a:bodyPr>
            <a:normAutofit fontScale="85000" lnSpcReduction="10000"/>
          </a:bodyPr>
          <a:lstStyle/>
          <a:p>
            <a:pPr marL="342900" lvl="1" indent="-342900" algn="just">
              <a:buFontTx/>
              <a:buChar char="-"/>
            </a:pPr>
            <a:r>
              <a:rPr lang="es-ES" sz="2400" dirty="0" smtClean="0">
                <a:solidFill>
                  <a:schemeClr val="accent6">
                    <a:lumMod val="50000"/>
                  </a:schemeClr>
                </a:solidFill>
              </a:rPr>
              <a:t>Últimos meses del proyecto : Si se han acumulado un % de gastos muy elevados  en </a:t>
            </a:r>
            <a:r>
              <a:rPr lang="es-ES" sz="2400" dirty="0" err="1" smtClean="0">
                <a:solidFill>
                  <a:schemeClr val="accent6">
                    <a:lumMod val="50000"/>
                  </a:schemeClr>
                </a:solidFill>
              </a:rPr>
              <a:t>inventariable</a:t>
            </a:r>
            <a:r>
              <a:rPr lang="es-ES" sz="2400" dirty="0" smtClean="0">
                <a:solidFill>
                  <a:schemeClr val="accent6">
                    <a:lumMod val="50000"/>
                  </a:schemeClr>
                </a:solidFill>
              </a:rPr>
              <a:t> y fungible,  análisis, libros, etc.</a:t>
            </a:r>
          </a:p>
          <a:p>
            <a:pPr marL="342900" lvl="1" indent="-342900" algn="just">
              <a:buFontTx/>
              <a:buChar char="-"/>
            </a:pPr>
            <a:endParaRPr lang="es-ES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342900" lvl="1" indent="-342900" algn="just">
              <a:buFontTx/>
              <a:buChar char="-"/>
            </a:pPr>
            <a:r>
              <a:rPr lang="es-ES" sz="2400" dirty="0" smtClean="0">
                <a:solidFill>
                  <a:schemeClr val="accent6">
                    <a:lumMod val="50000"/>
                  </a:schemeClr>
                </a:solidFill>
              </a:rPr>
              <a:t>OJO: NO SON ELEGIBLES los gastos de </a:t>
            </a:r>
            <a:r>
              <a:rPr lang="es-ES" sz="2400" dirty="0" err="1" smtClean="0">
                <a:solidFill>
                  <a:schemeClr val="accent6">
                    <a:lumMod val="50000"/>
                  </a:schemeClr>
                </a:solidFill>
              </a:rPr>
              <a:t>inventariable</a:t>
            </a:r>
            <a:r>
              <a:rPr lang="es-ES" sz="2400" dirty="0" smtClean="0">
                <a:solidFill>
                  <a:schemeClr val="accent6">
                    <a:lumMod val="50000"/>
                  </a:schemeClr>
                </a:solidFill>
              </a:rPr>
              <a:t> en los dos últimos meses del proyecto.</a:t>
            </a:r>
          </a:p>
          <a:p>
            <a:pPr marL="342900" lvl="1" indent="-342900" algn="just">
              <a:buFontTx/>
              <a:buChar char="-"/>
            </a:pPr>
            <a:endParaRPr lang="es-ES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342900" lvl="1" indent="-342900" algn="just">
              <a:buFontTx/>
              <a:buChar char="-"/>
            </a:pPr>
            <a:r>
              <a:rPr lang="es-ES" sz="2400" dirty="0" smtClean="0">
                <a:solidFill>
                  <a:schemeClr val="accent6">
                    <a:lumMod val="50000"/>
                  </a:schemeClr>
                </a:solidFill>
              </a:rPr>
              <a:t>AUNQUE ESTUVIERAN PRESUPUESTADOS se hace necesario </a:t>
            </a:r>
            <a:r>
              <a:rPr lang="es-ES" sz="2400" b="1" dirty="0" smtClean="0">
                <a:solidFill>
                  <a:schemeClr val="accent6">
                    <a:lumMod val="50000"/>
                  </a:schemeClr>
                </a:solidFill>
              </a:rPr>
              <a:t>MOTIVARLOS Y JUSTIFICARLOS</a:t>
            </a:r>
            <a:r>
              <a:rPr lang="es-ES" sz="2400" dirty="0" smtClean="0">
                <a:solidFill>
                  <a:schemeClr val="accent6">
                    <a:lumMod val="50000"/>
                  </a:schemeClr>
                </a:solidFill>
              </a:rPr>
              <a:t> BIEN.</a:t>
            </a:r>
          </a:p>
          <a:p>
            <a:pPr marL="342900" lvl="1" indent="-342900" algn="just">
              <a:buFontTx/>
              <a:buChar char="-"/>
            </a:pPr>
            <a:endParaRPr lang="es-ES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342900" lvl="1" indent="-342900" algn="just">
              <a:buFontTx/>
              <a:buChar char="-"/>
            </a:pPr>
            <a:r>
              <a:rPr lang="es-ES" sz="2400" dirty="0" smtClean="0">
                <a:solidFill>
                  <a:schemeClr val="accent6">
                    <a:lumMod val="50000"/>
                  </a:schemeClr>
                </a:solidFill>
              </a:rPr>
              <a:t>Debe justificarse por qué ha sido necesaria su adquisición en el final y no antes,  a ser posible relacionando la compra con el cronograma, objetivos, etc.  </a:t>
            </a:r>
            <a:r>
              <a:rPr lang="es-ES" sz="2400" b="1" dirty="0" smtClean="0">
                <a:solidFill>
                  <a:schemeClr val="accent6">
                    <a:lumMod val="50000"/>
                  </a:schemeClr>
                </a:solidFill>
              </a:rPr>
              <a:t>DEBE HACER CREIBLE SU USO DURANTE EL PROYECTO</a:t>
            </a:r>
            <a:r>
              <a:rPr lang="es-ES" sz="2400" dirty="0" smtClean="0">
                <a:solidFill>
                  <a:schemeClr val="accent6">
                    <a:lumMod val="50000"/>
                  </a:schemeClr>
                </a:solidFill>
              </a:rPr>
              <a:t>. </a:t>
            </a:r>
          </a:p>
          <a:p>
            <a:pPr marL="342900" lvl="1" indent="-342900" algn="just">
              <a:buFontTx/>
              <a:buChar char="-"/>
            </a:pPr>
            <a:endParaRPr lang="es-ES" sz="2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342900" lvl="1" indent="-342900" algn="just">
              <a:buFontTx/>
              <a:buChar char="-"/>
            </a:pPr>
            <a:r>
              <a:rPr lang="es-ES" sz="2400" dirty="0" smtClean="0">
                <a:solidFill>
                  <a:schemeClr val="accent6">
                    <a:lumMod val="50000"/>
                  </a:schemeClr>
                </a:solidFill>
              </a:rPr>
              <a:t>Ejemplos: necesidad de compras “masivas” de fungible, compra de ordenadores en los últimos meses, libros, programas informáticos, reactivos…</a:t>
            </a:r>
          </a:p>
          <a:p>
            <a:pPr marL="342900" lvl="1" indent="-342900" algn="just">
              <a:buFontTx/>
              <a:buChar char="-"/>
            </a:pPr>
            <a:endParaRPr lang="es-ES" sz="2400" dirty="0">
              <a:solidFill>
                <a:schemeClr val="tx2">
                  <a:lumMod val="75000"/>
                </a:schemeClr>
              </a:solidFill>
            </a:endParaRPr>
          </a:p>
          <a:p>
            <a:pPr marL="342900" lvl="1" indent="-342900" algn="just">
              <a:buFontTx/>
              <a:buChar char="-"/>
            </a:pPr>
            <a:endParaRPr lang="es-ES" sz="2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83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68676"/>
          </a:xfrm>
        </p:spPr>
        <p:txBody>
          <a:bodyPr>
            <a:normAutofit fontScale="90000"/>
          </a:bodyPr>
          <a:lstStyle/>
          <a:p>
            <a:pPr marL="342900" lvl="1" indent="-342900" algn="l"/>
            <a:r>
              <a:rPr lang="es-ES" sz="2700" b="1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es-ES" sz="2700" b="1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</a:br>
            <a:r>
              <a:rPr lang="es-ES" sz="2700" b="1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2-</a:t>
            </a:r>
            <a:r>
              <a:rPr lang="es-ES" altLang="es-ES" sz="2800" b="1" dirty="0" smtClean="0">
                <a:solidFill>
                  <a:schemeClr val="accent6">
                    <a:lumMod val="75000"/>
                  </a:schemeClr>
                </a:solidFill>
              </a:rPr>
              <a:t>JUSTIFICACION DE GASTOS NO INCLUIDOS EN EL PRESUPUESTO INICIAL</a:t>
            </a:r>
            <a:br>
              <a:rPr lang="es-ES" altLang="es-ES" sz="2800" b="1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es-ES" sz="3200" b="1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772816"/>
            <a:ext cx="8291264" cy="4464495"/>
          </a:xfrm>
        </p:spPr>
        <p:txBody>
          <a:bodyPr>
            <a:normAutofit fontScale="85000" lnSpcReduction="10000"/>
          </a:bodyPr>
          <a:lstStyle/>
          <a:p>
            <a:pPr marL="342900" lvl="1" indent="-342900" algn="just">
              <a:buFontTx/>
              <a:buChar char="-"/>
            </a:pPr>
            <a:r>
              <a:rPr lang="es-ES" altLang="es-ES" sz="2400" b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RECOMENDACIÓN: </a:t>
            </a:r>
            <a:r>
              <a:rPr lang="es-ES" altLang="es-ES" sz="2400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ABUSAR DEL APARTADO </a:t>
            </a:r>
            <a:r>
              <a:rPr lang="es-ES" altLang="es-ES" sz="2400" b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Descripción de gastos no contemplados en la solicitud original</a:t>
            </a:r>
          </a:p>
          <a:p>
            <a:pPr marL="742950" lvl="2" indent="-342900" algn="just">
              <a:buFontTx/>
              <a:buChar char="-"/>
            </a:pPr>
            <a:r>
              <a:rPr lang="es-ES" altLang="es-ES" sz="2000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Indicar brevemente su necesidad y uso durante el proyecto.</a:t>
            </a:r>
          </a:p>
          <a:p>
            <a:pPr marL="742950" lvl="2" indent="-342900" algn="just">
              <a:buFontTx/>
              <a:buChar char="-"/>
            </a:pPr>
            <a:endParaRPr lang="es-ES" altLang="es-ES" sz="2000" dirty="0" smtClean="0">
              <a:solidFill>
                <a:schemeClr val="accent6">
                  <a:lumMod val="50000"/>
                </a:schemeClr>
              </a:solidFill>
              <a:latin typeface="+mj-lt"/>
            </a:endParaRPr>
          </a:p>
          <a:p>
            <a:pPr marL="342900" lvl="1" indent="-342900" algn="just">
              <a:buFontTx/>
              <a:buChar char="-"/>
            </a:pPr>
            <a:r>
              <a:rPr lang="es-ES" altLang="es-ES" sz="2400" b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IMPORTANTE CONTRATOS DE PERSONAL  no incluidos en el presupuesto: Indicar el objetivo y fase en la que han colaborado y por qué se ha hecho necesaria su contratación. NUNCA justificarlos porque el </a:t>
            </a:r>
            <a:r>
              <a:rPr lang="es-ES" altLang="es-ES" sz="2400" b="1" dirty="0" err="1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predoctoral</a:t>
            </a:r>
            <a:r>
              <a:rPr lang="es-ES" altLang="es-ES" sz="2400" b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 del proyecto acabó su contrato o cuestiones similares</a:t>
            </a:r>
            <a:r>
              <a:rPr lang="es-ES" altLang="es-ES" sz="2400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.</a:t>
            </a:r>
          </a:p>
          <a:p>
            <a:pPr marL="342900" lvl="1" indent="-342900" algn="just">
              <a:buFontTx/>
              <a:buChar char="-"/>
            </a:pPr>
            <a:r>
              <a:rPr lang="es-ES" altLang="es-ES" sz="1900" b="1" dirty="0">
                <a:solidFill>
                  <a:srgbClr val="F79646">
                    <a:lumMod val="50000"/>
                  </a:srgbClr>
                </a:solidFill>
              </a:rPr>
              <a:t>Evitar en cualquier </a:t>
            </a:r>
            <a:r>
              <a:rPr lang="es-ES" altLang="es-ES" sz="1900" dirty="0">
                <a:solidFill>
                  <a:srgbClr val="F79646">
                    <a:lumMod val="50000"/>
                  </a:srgbClr>
                </a:solidFill>
              </a:rPr>
              <a:t>caso, utilizar la palabra “</a:t>
            </a:r>
            <a:r>
              <a:rPr lang="es-ES" altLang="es-ES" sz="1900" b="1" dirty="0">
                <a:solidFill>
                  <a:srgbClr val="F79646">
                    <a:lumMod val="50000"/>
                  </a:srgbClr>
                </a:solidFill>
              </a:rPr>
              <a:t>BECARIO</a:t>
            </a:r>
            <a:r>
              <a:rPr lang="es-ES" altLang="es-ES" sz="1900" dirty="0">
                <a:solidFill>
                  <a:srgbClr val="F79646">
                    <a:lumMod val="50000"/>
                  </a:srgbClr>
                </a:solidFill>
              </a:rPr>
              <a:t>” o “</a:t>
            </a:r>
            <a:r>
              <a:rPr lang="es-ES" altLang="es-ES" sz="1900" b="1" dirty="0">
                <a:solidFill>
                  <a:srgbClr val="F79646">
                    <a:lumMod val="50000"/>
                  </a:srgbClr>
                </a:solidFill>
              </a:rPr>
              <a:t>CONTRATO PUENTE</a:t>
            </a:r>
            <a:r>
              <a:rPr lang="es-ES" altLang="es-ES" sz="1900" dirty="0">
                <a:solidFill>
                  <a:srgbClr val="F79646">
                    <a:lumMod val="50000"/>
                  </a:srgbClr>
                </a:solidFill>
              </a:rPr>
              <a:t>”. Siempre hablamos de personal contratado o personal investigador en formación.</a:t>
            </a:r>
          </a:p>
          <a:p>
            <a:pPr marL="342900" lvl="1" indent="-342900" algn="just">
              <a:buFontTx/>
              <a:buChar char="-"/>
            </a:pPr>
            <a:endParaRPr lang="es-ES" altLang="es-ES" sz="2400" dirty="0" smtClean="0">
              <a:solidFill>
                <a:schemeClr val="accent6">
                  <a:lumMod val="50000"/>
                </a:schemeClr>
              </a:solidFill>
              <a:latin typeface="+mj-lt"/>
            </a:endParaRPr>
          </a:p>
          <a:p>
            <a:pPr marL="342900" lvl="1" indent="-342900" algn="just">
              <a:buFontTx/>
              <a:buChar char="-"/>
            </a:pPr>
            <a:r>
              <a:rPr lang="es-ES" sz="2400" b="1" dirty="0" smtClean="0">
                <a:solidFill>
                  <a:schemeClr val="accent6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Incluir si la descripción en el presupuesto inicial era genérica: Material Informático, congresos…</a:t>
            </a:r>
            <a:r>
              <a:rPr lang="es-ES" sz="2400" b="1" dirty="0" err="1" smtClean="0">
                <a:solidFill>
                  <a:schemeClr val="accent6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etc</a:t>
            </a:r>
            <a:endParaRPr lang="es-ES" sz="2400" b="1" dirty="0" smtClean="0">
              <a:solidFill>
                <a:schemeClr val="accent6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  <a:p>
            <a:pPr marL="342900" lvl="1" indent="-342900" algn="just">
              <a:buFontTx/>
              <a:buChar char="-"/>
            </a:pPr>
            <a:r>
              <a:rPr lang="es-ES" sz="2400" dirty="0" smtClean="0">
                <a:solidFill>
                  <a:schemeClr val="accent6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es-ES" sz="2400" i="1" dirty="0">
                <a:solidFill>
                  <a:schemeClr val="accent6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(“</a:t>
            </a:r>
            <a:r>
              <a:rPr lang="es-ES" sz="1800" i="1" dirty="0">
                <a:solidFill>
                  <a:schemeClr val="accent6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Los informes de seguimiento no informan de ningún gasto de Síntesis de oligonucleótidos de escala 0.02 y 0.05 </a:t>
            </a:r>
            <a:r>
              <a:rPr lang="es-ES" sz="1800" i="1" dirty="0" err="1">
                <a:solidFill>
                  <a:schemeClr val="accent6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umol</a:t>
            </a:r>
            <a:r>
              <a:rPr lang="es-ES" sz="1800" i="1" dirty="0">
                <a:solidFill>
                  <a:schemeClr val="accent6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 imputable al proyecto. Se deberá acreditar vinculación al proyecto”)</a:t>
            </a:r>
          </a:p>
          <a:p>
            <a:pPr marL="342900" lvl="1" indent="-342900" algn="just">
              <a:buFontTx/>
              <a:buChar char="-"/>
            </a:pPr>
            <a:endParaRPr lang="es-E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81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68676"/>
          </a:xfrm>
        </p:spPr>
        <p:txBody>
          <a:bodyPr>
            <a:noAutofit/>
          </a:bodyPr>
          <a:lstStyle/>
          <a:p>
            <a:pPr marL="342900" lvl="1" indent="-342900" algn="just"/>
            <a:r>
              <a:rPr lang="es-ES" sz="2400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es-ES" sz="2400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es-ES" sz="2400" b="1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3-</a:t>
            </a:r>
            <a:r>
              <a:rPr lang="es-ES" altLang="es-ES" sz="2400" b="1" dirty="0" smtClean="0">
                <a:solidFill>
                  <a:schemeClr val="accent6">
                    <a:lumMod val="75000"/>
                  </a:schemeClr>
                </a:solidFill>
              </a:rPr>
              <a:t>NO INCLUSIÓN EN LA MEMORIA DE TODO EL PERSONAL QUE HAYA CAUSADO GASTO</a:t>
            </a:r>
            <a:r>
              <a:rPr lang="es-ES" sz="2400" b="1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es-ES" sz="2400" b="1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</a:br>
            <a:r>
              <a:rPr lang="es-ES" sz="2400" dirty="0" smtClean="0">
                <a:solidFill>
                  <a:srgbClr val="C00000"/>
                </a:solidFill>
                <a:latin typeface="Arial Black" pitchFamily="34" charset="0"/>
              </a:rPr>
              <a:t/>
            </a:r>
            <a:br>
              <a:rPr lang="es-ES" sz="2400" dirty="0" smtClean="0">
                <a:solidFill>
                  <a:srgbClr val="C00000"/>
                </a:solidFill>
                <a:latin typeface="Arial Black" pitchFamily="34" charset="0"/>
              </a:rPr>
            </a:br>
            <a:endParaRPr lang="es-ES" sz="24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700808"/>
            <a:ext cx="8291264" cy="4752528"/>
          </a:xfrm>
        </p:spPr>
        <p:txBody>
          <a:bodyPr>
            <a:normAutofit fontScale="25000" lnSpcReduction="20000"/>
          </a:bodyPr>
          <a:lstStyle/>
          <a:p>
            <a:pPr marL="342900" lvl="1" indent="-342900" algn="just">
              <a:buFontTx/>
              <a:buChar char="-"/>
            </a:pPr>
            <a:r>
              <a:rPr lang="es-ES" altLang="es-ES" sz="7200" dirty="0" smtClean="0">
                <a:solidFill>
                  <a:schemeClr val="accent6">
                    <a:lumMod val="50000"/>
                  </a:schemeClr>
                </a:solidFill>
              </a:rPr>
              <a:t>En el apartado </a:t>
            </a:r>
            <a:r>
              <a:rPr lang="es-ES" altLang="es-ES" sz="7200" b="1" dirty="0" smtClean="0">
                <a:solidFill>
                  <a:schemeClr val="accent6">
                    <a:lumMod val="50000"/>
                  </a:schemeClr>
                </a:solidFill>
              </a:rPr>
              <a:t>B- Personal Activo </a:t>
            </a:r>
            <a:r>
              <a:rPr lang="es-ES" altLang="es-ES" sz="7200" dirty="0" smtClean="0">
                <a:solidFill>
                  <a:schemeClr val="accent6">
                    <a:lumMod val="50000"/>
                  </a:schemeClr>
                </a:solidFill>
              </a:rPr>
              <a:t>en el proyecto incluir a todo el personal que haya participado en el proyecto de forma activa como equipo de investigación o de trabajo (SIEMPRE aunque no haya causado gasto).</a:t>
            </a:r>
          </a:p>
          <a:p>
            <a:pPr marL="342900" lvl="1" indent="-342900" algn="just">
              <a:buFontTx/>
              <a:buChar char="-"/>
            </a:pPr>
            <a:endParaRPr lang="es-ES" altLang="es-ES" sz="72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342900" lvl="1" indent="-342900" algn="just">
              <a:buFontTx/>
              <a:buChar char="-"/>
            </a:pPr>
            <a:r>
              <a:rPr lang="es-ES" altLang="es-ES" sz="7200" dirty="0" smtClean="0">
                <a:solidFill>
                  <a:schemeClr val="accent6">
                    <a:lumMod val="50000"/>
                  </a:schemeClr>
                </a:solidFill>
              </a:rPr>
              <a:t>Los colaboradores ocasionales que hayan causado gasto se incluirán en el apartado </a:t>
            </a:r>
            <a:r>
              <a:rPr lang="es-ES" altLang="es-ES" sz="7200" b="1" dirty="0" smtClean="0">
                <a:solidFill>
                  <a:schemeClr val="accent6">
                    <a:lumMod val="50000"/>
                  </a:schemeClr>
                </a:solidFill>
              </a:rPr>
              <a:t>Otros Gastos . En NUEVAS INSTRUCCIONES , no es posible pagar estancias a miembros del equipo de trabajo.</a:t>
            </a:r>
          </a:p>
          <a:p>
            <a:pPr marL="342900" lvl="1" indent="-342900" algn="just">
              <a:buFontTx/>
              <a:buChar char="-"/>
            </a:pPr>
            <a:endParaRPr lang="es-ES" altLang="es-ES" sz="7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342900" lvl="1" indent="-342900" algn="just">
              <a:buFontTx/>
              <a:buChar char="-"/>
            </a:pPr>
            <a:r>
              <a:rPr lang="es-ES" altLang="es-ES" sz="7200" b="1" dirty="0" smtClean="0">
                <a:solidFill>
                  <a:schemeClr val="accent6">
                    <a:lumMod val="50000"/>
                  </a:schemeClr>
                </a:solidFill>
              </a:rPr>
              <a:t>Justificar y Motivar especialmente </a:t>
            </a:r>
            <a:r>
              <a:rPr lang="es-ES" altLang="es-ES" sz="7200" dirty="0" smtClean="0">
                <a:solidFill>
                  <a:schemeClr val="accent6">
                    <a:lumMod val="50000"/>
                  </a:schemeClr>
                </a:solidFill>
              </a:rPr>
              <a:t>las dietas pagadas a los miembros del equipo de trabajo y a los colaboradores no miembros del proyecto (En el apartado </a:t>
            </a:r>
            <a:r>
              <a:rPr lang="es-ES" altLang="es-ES" sz="7200" b="1" dirty="0" smtClean="0">
                <a:solidFill>
                  <a:schemeClr val="accent6">
                    <a:lumMod val="50000"/>
                  </a:schemeClr>
                </a:solidFill>
              </a:rPr>
              <a:t>Gastos no contemplados en la solicitud original</a:t>
            </a:r>
            <a:r>
              <a:rPr lang="es-ES" altLang="es-ES" sz="7200" dirty="0" smtClean="0">
                <a:solidFill>
                  <a:schemeClr val="accent6">
                    <a:lumMod val="50000"/>
                  </a:schemeClr>
                </a:solidFill>
              </a:rPr>
              <a:t>). No vale una motivación genérica de colaboración con el proyecto  (por ejemplo, indicar en que es experto,  a que objetivo del proyecto puede beneficiar)</a:t>
            </a:r>
          </a:p>
          <a:p>
            <a:pPr marL="342900" lvl="1" indent="-342900" algn="just">
              <a:buFontTx/>
              <a:buChar char="-"/>
            </a:pPr>
            <a:endParaRPr lang="es-ES" altLang="es-ES" sz="72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342900" lvl="1" indent="-342900" algn="just">
              <a:buFontTx/>
              <a:buChar char="-"/>
            </a:pPr>
            <a:r>
              <a:rPr lang="es-ES" altLang="es-ES" sz="7200" dirty="0" smtClean="0">
                <a:solidFill>
                  <a:schemeClr val="accent6">
                    <a:lumMod val="50000"/>
                  </a:schemeClr>
                </a:solidFill>
              </a:rPr>
              <a:t>En el apartado </a:t>
            </a:r>
            <a:r>
              <a:rPr lang="es-ES" altLang="es-ES" sz="7200" b="1" dirty="0" smtClean="0">
                <a:solidFill>
                  <a:schemeClr val="accent6">
                    <a:lumMod val="50000"/>
                  </a:schemeClr>
                </a:solidFill>
              </a:rPr>
              <a:t>Asistencia a Congresos</a:t>
            </a:r>
            <a:r>
              <a:rPr lang="es-ES" altLang="es-ES" sz="72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s-ES" altLang="es-ES" sz="7200" b="1" dirty="0" smtClean="0">
                <a:solidFill>
                  <a:schemeClr val="accent6">
                    <a:lumMod val="50000"/>
                  </a:schemeClr>
                </a:solidFill>
              </a:rPr>
              <a:t>NO OLVIDAR INCLUIR</a:t>
            </a:r>
            <a:r>
              <a:rPr lang="es-ES" altLang="es-ES" sz="7200" dirty="0" smtClean="0">
                <a:solidFill>
                  <a:schemeClr val="accent6">
                    <a:lumMod val="50000"/>
                  </a:schemeClr>
                </a:solidFill>
              </a:rPr>
              <a:t>, aquellos congresos o asistencias que hayan generado dietas. (si  no  se  incluyen aquí no se considerarán elegibles)</a:t>
            </a:r>
          </a:p>
          <a:p>
            <a:pPr marL="342900" lvl="1" indent="-342900" algn="just">
              <a:buFontTx/>
              <a:buChar char="-"/>
            </a:pPr>
            <a:endParaRPr lang="es-ES" altLang="es-ES" sz="72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342900" lvl="1" indent="-342900" algn="just">
              <a:buFontTx/>
              <a:buChar char="-"/>
            </a:pPr>
            <a:endParaRPr lang="es-ES" altLang="es-ES" sz="7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lvl="1" indent="0" algn="just">
              <a:buNone/>
            </a:pPr>
            <a:r>
              <a:rPr lang="es-ES" altLang="es-ES" sz="72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marL="0" lvl="1" indent="0" algn="just">
              <a:buNone/>
            </a:pPr>
            <a:endParaRPr lang="es-ES" sz="2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011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2700" b="1" dirty="0" smtClean="0">
                <a:solidFill>
                  <a:srgbClr val="C00000"/>
                </a:solidFill>
                <a:latin typeface="Arial Black" pitchFamily="34" charset="0"/>
              </a:rPr>
              <a:t/>
            </a:r>
            <a:br>
              <a:rPr lang="es-ES" sz="2700" b="1" dirty="0" smtClean="0">
                <a:solidFill>
                  <a:srgbClr val="C00000"/>
                </a:solidFill>
                <a:latin typeface="Arial Black" pitchFamily="34" charset="0"/>
              </a:rPr>
            </a:br>
            <a:r>
              <a:rPr lang="es-ES" sz="2700" b="1" dirty="0">
                <a:solidFill>
                  <a:srgbClr val="C00000"/>
                </a:solidFill>
                <a:latin typeface="Arial Black" pitchFamily="34" charset="0"/>
              </a:rPr>
              <a:t/>
            </a:r>
            <a:br>
              <a:rPr lang="es-ES" sz="2700" b="1" dirty="0">
                <a:solidFill>
                  <a:srgbClr val="C00000"/>
                </a:solidFill>
                <a:latin typeface="Arial Black" pitchFamily="34" charset="0"/>
              </a:rPr>
            </a:br>
            <a:r>
              <a:rPr lang="es-ES" sz="2700" b="1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4-</a:t>
            </a:r>
            <a:r>
              <a:rPr lang="es-ES" altLang="es-ES" sz="2700" b="1" dirty="0" smtClean="0">
                <a:solidFill>
                  <a:schemeClr val="accent6">
                    <a:lumMod val="75000"/>
                  </a:schemeClr>
                </a:solidFill>
              </a:rPr>
              <a:t>GAST0S NO CONTEMPLADOS EN LAS INSTRUCCIONES DE EJECUCION Y JUSTIFICACION DE LA CONVOCATORIA</a:t>
            </a:r>
            <a:r>
              <a:rPr lang="es-ES" sz="4800" b="1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es-ES" sz="4800" b="1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</a:br>
            <a:endParaRPr lang="es-E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s-ES" dirty="0" smtClean="0"/>
          </a:p>
          <a:p>
            <a:pPr algn="just"/>
            <a:r>
              <a:rPr lang="es-ES" dirty="0" smtClean="0">
                <a:solidFill>
                  <a:schemeClr val="accent6">
                    <a:lumMod val="50000"/>
                  </a:schemeClr>
                </a:solidFill>
              </a:rPr>
              <a:t>Revisar Instrucciones de Ejecución y Justificación Colgadas en </a:t>
            </a:r>
            <a:r>
              <a:rPr lang="es-ES" dirty="0" smtClean="0">
                <a:solidFill>
                  <a:schemeClr val="accent6">
                    <a:lumMod val="50000"/>
                  </a:schemeClr>
                </a:solidFill>
              </a:rPr>
              <a:t>E-proyecta</a:t>
            </a:r>
            <a:endParaRPr lang="es-ES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es-ES" dirty="0" smtClean="0">
                <a:solidFill>
                  <a:schemeClr val="accent6">
                    <a:lumMod val="50000"/>
                  </a:schemeClr>
                </a:solidFill>
              </a:rPr>
              <a:t>Modificar imputación de: </a:t>
            </a:r>
            <a:r>
              <a:rPr lang="es-ES" dirty="0" err="1" smtClean="0">
                <a:solidFill>
                  <a:schemeClr val="accent6">
                    <a:lumMod val="50000"/>
                  </a:schemeClr>
                </a:solidFill>
              </a:rPr>
              <a:t>toner</a:t>
            </a:r>
            <a:r>
              <a:rPr lang="es-ES" dirty="0" smtClean="0">
                <a:solidFill>
                  <a:schemeClr val="accent6">
                    <a:lumMod val="50000"/>
                  </a:schemeClr>
                </a:solidFill>
              </a:rPr>
              <a:t>, cd, seguros y cualquier otro gasto no </a:t>
            </a:r>
            <a:r>
              <a:rPr lang="es-ES" dirty="0">
                <a:solidFill>
                  <a:schemeClr val="accent6">
                    <a:lumMod val="50000"/>
                  </a:schemeClr>
                </a:solidFill>
              </a:rPr>
              <a:t>c</a:t>
            </a:r>
            <a:r>
              <a:rPr lang="es-ES" dirty="0" smtClean="0">
                <a:solidFill>
                  <a:schemeClr val="accent6">
                    <a:lumMod val="50000"/>
                  </a:schemeClr>
                </a:solidFill>
              </a:rPr>
              <a:t>ontemplado como elegible en las normas . </a:t>
            </a:r>
            <a:r>
              <a:rPr lang="es-ES" b="1" dirty="0" smtClean="0">
                <a:solidFill>
                  <a:schemeClr val="accent6">
                    <a:lumMod val="50000"/>
                  </a:schemeClr>
                </a:solidFill>
              </a:rPr>
              <a:t>(celeridad)</a:t>
            </a:r>
          </a:p>
          <a:p>
            <a:pPr algn="just"/>
            <a:r>
              <a:rPr lang="es-ES" dirty="0" smtClean="0">
                <a:solidFill>
                  <a:schemeClr val="accent6">
                    <a:lumMod val="50000"/>
                  </a:schemeClr>
                </a:solidFill>
              </a:rPr>
              <a:t>Nuevas normativas de parking y gasolina</a:t>
            </a:r>
          </a:p>
          <a:p>
            <a:pPr lvl="1" algn="just"/>
            <a:r>
              <a:rPr lang="es-ES" dirty="0" smtClean="0">
                <a:solidFill>
                  <a:schemeClr val="accent6">
                    <a:lumMod val="50000"/>
                  </a:schemeClr>
                </a:solidFill>
              </a:rPr>
              <a:t>Estaciones y aeropuertos</a:t>
            </a:r>
          </a:p>
          <a:p>
            <a:pPr lvl="1" algn="just"/>
            <a:r>
              <a:rPr lang="es-ES" dirty="0" smtClean="0">
                <a:solidFill>
                  <a:schemeClr val="accent6">
                    <a:lumMod val="50000"/>
                  </a:schemeClr>
                </a:solidFill>
              </a:rPr>
              <a:t>Hoteles. Solicitar autorización</a:t>
            </a:r>
          </a:p>
          <a:p>
            <a:pPr lvl="1" algn="just"/>
            <a:r>
              <a:rPr lang="es-ES" dirty="0" smtClean="0">
                <a:solidFill>
                  <a:schemeClr val="accent6">
                    <a:lumMod val="50000"/>
                  </a:schemeClr>
                </a:solidFill>
              </a:rPr>
              <a:t>Alquiler vehículos. Excepcional. Solicitar autorización</a:t>
            </a:r>
          </a:p>
          <a:p>
            <a:pPr lvl="1" algn="just"/>
            <a:r>
              <a:rPr lang="es-ES" dirty="0" smtClean="0">
                <a:solidFill>
                  <a:schemeClr val="accent6">
                    <a:lumMod val="50000"/>
                  </a:schemeClr>
                </a:solidFill>
              </a:rPr>
              <a:t>Gasolina en vehículos oficiales. Trabajos de </a:t>
            </a:r>
            <a:r>
              <a:rPr lang="es-ES" dirty="0" smtClean="0">
                <a:solidFill>
                  <a:schemeClr val="accent6">
                    <a:lumMod val="50000"/>
                  </a:schemeClr>
                </a:solidFill>
              </a:rPr>
              <a:t>campo</a:t>
            </a:r>
          </a:p>
          <a:p>
            <a:pPr algn="just"/>
            <a:r>
              <a:rPr lang="es-ES" dirty="0" smtClean="0">
                <a:solidFill>
                  <a:schemeClr val="accent6">
                    <a:lumMod val="50000"/>
                  </a:schemeClr>
                </a:solidFill>
              </a:rPr>
              <a:t>Nuevas restricciones: </a:t>
            </a:r>
            <a:r>
              <a:rPr lang="es-ES" smtClean="0">
                <a:solidFill>
                  <a:schemeClr val="accent6">
                    <a:lumMod val="50000"/>
                  </a:schemeClr>
                </a:solidFill>
              </a:rPr>
              <a:t>tablets</a:t>
            </a:r>
            <a:endParaRPr lang="es-ES" dirty="0">
              <a:solidFill>
                <a:schemeClr val="accent6">
                  <a:lumMod val="50000"/>
                </a:schemeClr>
              </a:solidFill>
            </a:endParaRPr>
          </a:p>
          <a:p>
            <a:pPr lvl="1" algn="just"/>
            <a:endParaRPr lang="es-ES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1" algn="just"/>
            <a:endParaRPr lang="es-ES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1" algn="just"/>
            <a:endParaRPr lang="es-ES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endParaRPr lang="es-E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866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68676"/>
          </a:xfrm>
        </p:spPr>
        <p:txBody>
          <a:bodyPr>
            <a:normAutofit fontScale="90000"/>
          </a:bodyPr>
          <a:lstStyle/>
          <a:p>
            <a:pPr marL="342900" lvl="1" indent="-342900" algn="l"/>
            <a:r>
              <a:rPr lang="es-ES" sz="2700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es-ES" sz="2700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es-ES" sz="2700" b="1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5-</a:t>
            </a:r>
            <a:r>
              <a:rPr lang="es-ES" altLang="es-ES" sz="2700" b="1" dirty="0" smtClean="0">
                <a:solidFill>
                  <a:schemeClr val="accent6">
                    <a:lumMod val="75000"/>
                  </a:schemeClr>
                </a:solidFill>
              </a:rPr>
              <a:t>PAGOS A UN MISMO PROVEEDOR POR ENCIMA DE 18.000  EUROS</a:t>
            </a:r>
            <a:r>
              <a:rPr lang="es-ES" sz="32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/>
            </a:r>
            <a:br>
              <a:rPr lang="es-ES" sz="32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</a:br>
            <a:endParaRPr lang="es-ES" sz="3200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2276872"/>
            <a:ext cx="8291264" cy="3888431"/>
          </a:xfrm>
        </p:spPr>
        <p:txBody>
          <a:bodyPr>
            <a:normAutofit fontScale="77500" lnSpcReduction="20000"/>
          </a:bodyPr>
          <a:lstStyle/>
          <a:p>
            <a:pPr marL="342900" lvl="1" indent="-342900" algn="just">
              <a:buFontTx/>
              <a:buChar char="-"/>
            </a:pPr>
            <a:endParaRPr lang="es-ES" altLang="es-ES" sz="1800" dirty="0" smtClean="0"/>
          </a:p>
          <a:p>
            <a:pPr marL="571500" lvl="1" indent="-571500" algn="just">
              <a:buFont typeface="Arial" panose="020B0604020202020204" pitchFamily="34" charset="0"/>
              <a:buChar char="•"/>
            </a:pPr>
            <a:r>
              <a:rPr lang="es-ES" altLang="es-ES" sz="4000" dirty="0" smtClean="0">
                <a:solidFill>
                  <a:schemeClr val="accent6">
                    <a:lumMod val="50000"/>
                  </a:schemeClr>
                </a:solidFill>
              </a:rPr>
              <a:t>Respetar </a:t>
            </a:r>
            <a:r>
              <a:rPr lang="es-ES" altLang="es-ES" sz="4000" dirty="0">
                <a:solidFill>
                  <a:schemeClr val="accent6">
                    <a:lumMod val="50000"/>
                  </a:schemeClr>
                </a:solidFill>
              </a:rPr>
              <a:t>el aviso de </a:t>
            </a:r>
            <a:r>
              <a:rPr lang="es-ES" altLang="es-ES" sz="4000" b="1" dirty="0" err="1">
                <a:solidFill>
                  <a:schemeClr val="accent6">
                    <a:lumMod val="50000"/>
                  </a:schemeClr>
                </a:solidFill>
              </a:rPr>
              <a:t>eProyecta</a:t>
            </a:r>
            <a:r>
              <a:rPr lang="es-ES" altLang="es-ES" sz="4000" dirty="0">
                <a:solidFill>
                  <a:schemeClr val="accent6">
                    <a:lumMod val="50000"/>
                  </a:schemeClr>
                </a:solidFill>
              </a:rPr>
              <a:t> sobre gastos acumulados en un mismo proveedor. NO FRACCIONAR FACTURAS para evadir la  realización de un contrato </a:t>
            </a:r>
            <a:r>
              <a:rPr lang="es-ES" altLang="es-ES" sz="4000" dirty="0" smtClean="0">
                <a:solidFill>
                  <a:schemeClr val="accent6">
                    <a:lumMod val="50000"/>
                  </a:schemeClr>
                </a:solidFill>
              </a:rPr>
              <a:t>público:</a:t>
            </a:r>
            <a:r>
              <a:rPr lang="es-ES" altLang="es-ES" sz="40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altLang="es-ES" sz="3800" dirty="0" smtClean="0">
                <a:solidFill>
                  <a:schemeClr val="accent6">
                    <a:lumMod val="50000"/>
                  </a:schemeClr>
                </a:solidFill>
              </a:rPr>
              <a:t>Agencias de Viajes, reactivos químicos…</a:t>
            </a:r>
            <a:r>
              <a:rPr lang="es-ES" altLang="es-ES" sz="3800" dirty="0" err="1" smtClean="0">
                <a:solidFill>
                  <a:schemeClr val="accent6">
                    <a:lumMod val="50000"/>
                  </a:schemeClr>
                </a:solidFill>
              </a:rPr>
              <a:t>etc</a:t>
            </a:r>
            <a:endParaRPr lang="es-ES" altLang="es-ES" sz="3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571500" lvl="1" indent="-571500" algn="just">
              <a:buFont typeface="Arial" panose="020B0604020202020204" pitchFamily="34" charset="0"/>
              <a:buChar char="•"/>
            </a:pPr>
            <a:endParaRPr lang="es-ES" altLang="es-ES" sz="3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571500" lvl="1" indent="-571500" algn="just">
              <a:buFont typeface="Arial" panose="020B0604020202020204" pitchFamily="34" charset="0"/>
              <a:buChar char="•"/>
            </a:pPr>
            <a:r>
              <a:rPr lang="es-ES" altLang="es-ES" sz="3800" dirty="0" smtClean="0">
                <a:solidFill>
                  <a:schemeClr val="accent6">
                    <a:lumMod val="50000"/>
                  </a:schemeClr>
                </a:solidFill>
              </a:rPr>
              <a:t>Aplicación Nueva Ley de Contratos</a:t>
            </a:r>
          </a:p>
          <a:p>
            <a:pPr marL="0" lvl="1" indent="0" algn="just">
              <a:buNone/>
            </a:pPr>
            <a:r>
              <a:rPr lang="es-ES" altLang="es-ES" sz="3800" dirty="0" smtClean="0">
                <a:solidFill>
                  <a:schemeClr val="accent6">
                    <a:lumMod val="50000"/>
                  </a:schemeClr>
                </a:solidFill>
              </a:rPr>
              <a:t>       ( 8 de marzo) </a:t>
            </a:r>
          </a:p>
          <a:p>
            <a:pPr marL="571500" lvl="1" indent="-571500" algn="just">
              <a:buFont typeface="Arial" panose="020B0604020202020204" pitchFamily="34" charset="0"/>
              <a:buChar char="•"/>
            </a:pPr>
            <a:endParaRPr lang="es-ES" altLang="es-ES" sz="3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0" lvl="1" indent="0" algn="just">
              <a:buNone/>
            </a:pPr>
            <a:endParaRPr lang="es-E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149080"/>
            <a:ext cx="1838325" cy="248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427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68676"/>
          </a:xfrm>
        </p:spPr>
        <p:txBody>
          <a:bodyPr>
            <a:normAutofit/>
          </a:bodyPr>
          <a:lstStyle/>
          <a:p>
            <a:pPr marL="342900" lvl="1" indent="-342900" algn="ctr"/>
            <a:r>
              <a:rPr lang="es-ES" sz="2700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es-ES" sz="2700" b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es-ES" sz="2700" b="1" dirty="0" smtClean="0">
                <a:solidFill>
                  <a:schemeClr val="bg1">
                    <a:lumMod val="50000"/>
                  </a:schemeClr>
                </a:solidFill>
                <a:latin typeface="Arial Black" pitchFamily="34" charset="0"/>
              </a:rPr>
              <a:t>DECLARACIONES A REALIZAR</a:t>
            </a:r>
            <a:endParaRPr lang="es-ES" sz="3200" dirty="0">
              <a:solidFill>
                <a:schemeClr val="bg1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700808"/>
            <a:ext cx="8291264" cy="4464495"/>
          </a:xfrm>
        </p:spPr>
        <p:txBody>
          <a:bodyPr>
            <a:normAutofit fontScale="55000" lnSpcReduction="20000"/>
          </a:bodyPr>
          <a:lstStyle/>
          <a:p>
            <a:pPr marL="342900" lvl="1" indent="-342900" algn="just">
              <a:buFontTx/>
              <a:buChar char="-"/>
            </a:pPr>
            <a:endParaRPr lang="es-ES" altLang="es-ES" sz="1800" dirty="0" smtClean="0"/>
          </a:p>
          <a:p>
            <a:pPr marL="571500" lvl="1" indent="-571500" algn="just">
              <a:buFont typeface="Arial" panose="020B0604020202020204" pitchFamily="34" charset="0"/>
              <a:buChar char="•"/>
            </a:pPr>
            <a:r>
              <a:rPr lang="es-ES" altLang="es-ES" sz="4000" b="1" dirty="0" smtClean="0">
                <a:solidFill>
                  <a:schemeClr val="bg1">
                    <a:lumMod val="50000"/>
                  </a:schemeClr>
                </a:solidFill>
              </a:rPr>
              <a:t>DECLARACIÓN</a:t>
            </a:r>
            <a:r>
              <a:rPr lang="es-ES" altLang="es-ES" sz="4000" dirty="0" smtClean="0">
                <a:solidFill>
                  <a:schemeClr val="bg1">
                    <a:lumMod val="50000"/>
                  </a:schemeClr>
                </a:solidFill>
              </a:rPr>
              <a:t> de No tener otras ayudas con la misma finalidad</a:t>
            </a:r>
          </a:p>
          <a:p>
            <a:pPr marL="571500" lvl="1" indent="-571500" algn="just">
              <a:buFont typeface="Arial" panose="020B0604020202020204" pitchFamily="34" charset="0"/>
              <a:buChar char="•"/>
            </a:pPr>
            <a:r>
              <a:rPr lang="es-ES" altLang="es-ES" sz="4000" b="1" dirty="0" smtClean="0">
                <a:solidFill>
                  <a:schemeClr val="bg1">
                    <a:lumMod val="50000"/>
                  </a:schemeClr>
                </a:solidFill>
              </a:rPr>
              <a:t>DECLARACIÓN DE COSTES INDIRECTOS</a:t>
            </a:r>
            <a:r>
              <a:rPr lang="es-ES" altLang="es-ES" sz="4000" dirty="0" smtClean="0">
                <a:solidFill>
                  <a:schemeClr val="bg1">
                    <a:lumMod val="50000"/>
                  </a:schemeClr>
                </a:solidFill>
              </a:rPr>
              <a:t>: Deberá justificarse con partes horarios firmados por todos los miembros del proyecto de la UGR, incluido contratados con cargo al proyecto, las horas imputadas. </a:t>
            </a:r>
          </a:p>
          <a:p>
            <a:pPr marL="571500" lvl="1" indent="-571500" algn="just">
              <a:buFont typeface="Arial" panose="020B0604020202020204" pitchFamily="34" charset="0"/>
              <a:buChar char="•"/>
            </a:pPr>
            <a:r>
              <a:rPr lang="es-ES" altLang="es-ES" sz="4000" dirty="0" smtClean="0">
                <a:solidFill>
                  <a:schemeClr val="bg1">
                    <a:lumMod val="50000"/>
                  </a:schemeClr>
                </a:solidFill>
              </a:rPr>
              <a:t>Los partes horarios incluyen todos los proyectos en los que se participa el investigador. </a:t>
            </a:r>
          </a:p>
          <a:p>
            <a:pPr marL="571500" lvl="1" indent="-571500" algn="just">
              <a:buFont typeface="Arial" panose="020B0604020202020204" pitchFamily="34" charset="0"/>
              <a:buChar char="•"/>
            </a:pPr>
            <a:r>
              <a:rPr lang="es-ES" altLang="es-ES" sz="4000" dirty="0" smtClean="0">
                <a:solidFill>
                  <a:schemeClr val="bg1">
                    <a:lumMod val="50000"/>
                  </a:schemeClr>
                </a:solidFill>
              </a:rPr>
              <a:t>Desde el Vicerrectorado se enviará a cada investigador la propuesta de horas a imputar a cada proyecto para justificar los costes indirectos y no sobrepasar el máximo de dedicación y un modelo de parte para firmar.</a:t>
            </a:r>
          </a:p>
          <a:p>
            <a:pPr marL="571500" lvl="1" indent="-571500" algn="just">
              <a:buFont typeface="Arial" panose="020B0604020202020204" pitchFamily="34" charset="0"/>
              <a:buChar char="•"/>
            </a:pPr>
            <a:r>
              <a:rPr lang="es-ES" altLang="es-ES" sz="4000" dirty="0" smtClean="0">
                <a:solidFill>
                  <a:schemeClr val="bg1">
                    <a:lumMod val="50000"/>
                  </a:schemeClr>
                </a:solidFill>
              </a:rPr>
              <a:t>Fecha prevista envío: finales de abril.</a:t>
            </a:r>
            <a:endParaRPr lang="es-ES" altLang="es-ES" sz="38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lvl="1" indent="0" algn="just">
              <a:buNone/>
            </a:pPr>
            <a:endParaRPr lang="es-ES" sz="2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78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2276872"/>
            <a:ext cx="8291264" cy="3888431"/>
          </a:xfrm>
        </p:spPr>
        <p:txBody>
          <a:bodyPr>
            <a:normAutofit/>
          </a:bodyPr>
          <a:lstStyle/>
          <a:p>
            <a:pPr marL="342900" lvl="1" indent="-342900" algn="just">
              <a:buFontTx/>
              <a:buChar char="-"/>
            </a:pPr>
            <a:endParaRPr lang="es-ES" altLang="es-ES" sz="1800" dirty="0" smtClean="0"/>
          </a:p>
          <a:p>
            <a:pPr marL="0" lvl="1" indent="0" algn="just">
              <a:buNone/>
            </a:pPr>
            <a:endParaRPr lang="es-ES" sz="2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1" indent="-342900" algn="ctr"/>
            <a:r>
              <a:rPr lang="es-ES" sz="2700" b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es-ES" sz="2700" b="1" dirty="0" smtClean="0">
                <a:solidFill>
                  <a:srgbClr val="FF0000"/>
                </a:solidFill>
                <a:latin typeface="Arial Black" pitchFamily="34" charset="0"/>
              </a:rPr>
            </a:br>
            <a:endParaRPr lang="es-ES" sz="3200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1"/>
            <a:ext cx="8784976" cy="640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716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619672" y="764704"/>
            <a:ext cx="6120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RECOMENDACIONES</a:t>
            </a:r>
            <a:endParaRPr lang="es-ES" sz="24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683568" y="1772816"/>
            <a:ext cx="770485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Informes finales</a:t>
            </a:r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 algn="just">
              <a:buFontTx/>
              <a:buChar char="-"/>
            </a:pPr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Incluir datos económicos y científicos de todo el proyecto</a:t>
            </a:r>
          </a:p>
          <a:p>
            <a:pPr marL="285750" indent="-285750" algn="just">
              <a:buFontTx/>
              <a:buChar char="-"/>
            </a:pPr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Revisar la justificación de los viajes de los miembros externos del proyecto y del material </a:t>
            </a:r>
            <a:r>
              <a:rPr lang="es-ES" sz="2000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inventariable</a:t>
            </a:r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(importes altos). </a:t>
            </a:r>
          </a:p>
          <a:p>
            <a:pPr marL="285750" indent="-285750" algn="just">
              <a:buFontTx/>
              <a:buChar char="-"/>
            </a:pPr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importa en que apartado, </a:t>
            </a:r>
            <a:r>
              <a:rPr lang="es-E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 importante es incluirlo. </a:t>
            </a:r>
          </a:p>
          <a:p>
            <a:pPr algn="just"/>
            <a:endParaRPr lang="es-ES" sz="20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no cuadran los datos económicos de e-Proyecta con </a:t>
            </a:r>
            <a:r>
              <a:rPr lang="es-ES" sz="2000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Universitas</a:t>
            </a:r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no preocuparse. La justificación económica se presenta aparte y los compañeros que la realizan se encargan de ello</a:t>
            </a:r>
          </a:p>
          <a:p>
            <a:pPr marL="285750" indent="-285750" algn="just">
              <a:buFontTx/>
              <a:buChar char="-"/>
            </a:pPr>
            <a:r>
              <a:rPr lang="es-ES" sz="20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la hora de rellenar al personal del proyecto, poner nombres completos (no MGL)</a:t>
            </a:r>
            <a:endParaRPr lang="es-ES" sz="20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7893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>
                <a:solidFill>
                  <a:schemeClr val="accent4">
                    <a:lumMod val="75000"/>
                  </a:schemeClr>
                </a:solidFill>
              </a:rPr>
              <a:t>e-Proyecta</a:t>
            </a:r>
            <a:endParaRPr lang="es-ES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" name="3 Marcador de contenido" descr="Recorte de pantall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9270" y="1600200"/>
            <a:ext cx="6265459" cy="4525963"/>
          </a:xfrm>
        </p:spPr>
      </p:pic>
    </p:spTree>
    <p:extLst>
      <p:ext uri="{BB962C8B-B14F-4D97-AF65-F5344CB8AC3E}">
        <p14:creationId xmlns:p14="http://schemas.microsoft.com/office/powerpoint/2010/main" val="2782301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es-ES" dirty="0" smtClean="0">
                <a:solidFill>
                  <a:schemeClr val="bg1"/>
                </a:solidFill>
              </a:rPr>
              <a:t>CONTENIDOS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92628" y="2464474"/>
            <a:ext cx="8229600" cy="319695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endParaRPr lang="es-ES" sz="2000" b="1" dirty="0" smtClean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s-ES" sz="2000" b="1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ALCANCE Y PLAZOS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IMPORTANCIA DE LOS INFORMES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000" b="1" dirty="0">
                <a:solidFill>
                  <a:schemeClr val="accent2">
                    <a:lumMod val="75000"/>
                  </a:schemeClr>
                </a:solidFill>
                <a:latin typeface="Arial Black" panose="020B0A04020102020204" pitchFamily="34" charset="0"/>
              </a:rPr>
              <a:t>MODELOS DE INFORMES Y SUBIDA AL JUSTIWEB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000" b="1" dirty="0" smtClean="0">
                <a:solidFill>
                  <a:schemeClr val="accent6">
                    <a:lumMod val="75000"/>
                  </a:schemeClr>
                </a:solidFill>
                <a:latin typeface="Arial Black" panose="020B0A04020102020204" pitchFamily="34" charset="0"/>
              </a:rPr>
              <a:t>PRINCIPALES CAUSAS DE REINTEGRO. SUBSANACION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000" b="1" dirty="0" smtClean="0">
                <a:solidFill>
                  <a:schemeClr val="bg1">
                    <a:lumMod val="50000"/>
                  </a:schemeClr>
                </a:solidFill>
                <a:latin typeface="Arial Black" panose="020B0A04020102020204" pitchFamily="34" charset="0"/>
              </a:rPr>
              <a:t>DECLARACIONES RESPONSABLES</a:t>
            </a:r>
          </a:p>
          <a:p>
            <a:pPr marL="457200" indent="-457200">
              <a:buFont typeface="+mj-lt"/>
              <a:buAutoNum type="arabicPeriod"/>
            </a:pPr>
            <a:r>
              <a:rPr lang="es-ES" sz="2000" b="1" dirty="0" smtClean="0">
                <a:solidFill>
                  <a:schemeClr val="accent4">
                    <a:lumMod val="75000"/>
                  </a:schemeClr>
                </a:solidFill>
                <a:latin typeface="Arial Black" panose="020B0A04020102020204" pitchFamily="34" charset="0"/>
              </a:rPr>
              <a:t>e-Proyecta</a:t>
            </a:r>
          </a:p>
          <a:p>
            <a:pPr marL="457200" indent="-457200">
              <a:buFont typeface="+mj-lt"/>
              <a:buAutoNum type="arabicPeriod"/>
            </a:pPr>
            <a:endParaRPr lang="es-ES" sz="2000" b="1" dirty="0" smtClean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s-ES" sz="2000" b="1" dirty="0">
              <a:solidFill>
                <a:schemeClr val="tx2">
                  <a:lumMod val="75000"/>
                </a:schemeClr>
              </a:solidFill>
              <a:latin typeface="Arial Black" panose="020B0A04020102020204" pitchFamily="34" charset="0"/>
            </a:endParaRPr>
          </a:p>
          <a:p>
            <a:pPr marL="0" indent="0" algn="ctr">
              <a:buNone/>
            </a:pPr>
            <a:endParaRPr lang="es-ES" sz="2000" b="1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marL="457200" indent="-457200" algn="ctr">
              <a:buFont typeface="Arial" panose="020B0604020202020204" pitchFamily="34" charset="0"/>
              <a:buAutoNum type="arabicPeriod"/>
            </a:pPr>
            <a:endParaRPr lang="es-ES" sz="2000" b="1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marL="457200" indent="-457200" algn="ctr">
              <a:buFont typeface="Arial" panose="020B0604020202020204" pitchFamily="34" charset="0"/>
              <a:buAutoNum type="arabicPeriod"/>
            </a:pPr>
            <a:endParaRPr lang="es-ES" sz="2000" b="1" dirty="0">
              <a:solidFill>
                <a:srgbClr val="C00000"/>
              </a:solidFill>
              <a:latin typeface="Arial Black" panose="020B0A04020102020204" pitchFamily="34" charset="0"/>
            </a:endParaRPr>
          </a:p>
          <a:p>
            <a:pPr marL="457200" indent="-457200" algn="ctr">
              <a:buFont typeface="Arial" panose="020B0604020202020204" pitchFamily="34" charset="0"/>
              <a:buAutoNum type="arabicPeriod"/>
            </a:pPr>
            <a:endParaRPr lang="es-ES" sz="2000" b="1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790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Autofit/>
          </a:bodyPr>
          <a:lstStyle/>
          <a:p>
            <a:r>
              <a:rPr lang="es-ES" sz="2800" dirty="0" smtClean="0">
                <a:solidFill>
                  <a:srgbClr val="C00000"/>
                </a:solidFill>
                <a:latin typeface="Arial Black" pitchFamily="34" charset="0"/>
              </a:rPr>
              <a:t>APLICACIONES PRESUPUESTARIAS E-PROYECTA</a:t>
            </a:r>
            <a:endParaRPr lang="es-ES" sz="2800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s-ES" sz="7200" b="1" dirty="0"/>
              <a:t>Lista de económicas asociadas a "Gastos de Ejecución"</a:t>
            </a:r>
          </a:p>
          <a:p>
            <a:r>
              <a:rPr lang="es-ES" sz="4200" dirty="0">
                <a:solidFill>
                  <a:schemeClr val="tx2">
                    <a:lumMod val="75000"/>
                  </a:schemeClr>
                </a:solidFill>
              </a:rPr>
              <a:t>64000	Investigación científica</a:t>
            </a:r>
          </a:p>
          <a:p>
            <a:r>
              <a:rPr lang="es-ES" sz="4200" dirty="0">
                <a:solidFill>
                  <a:schemeClr val="tx2">
                    <a:lumMod val="75000"/>
                  </a:schemeClr>
                </a:solidFill>
              </a:rPr>
              <a:t>64001	Investigación científica. Personal</a:t>
            </a:r>
          </a:p>
          <a:p>
            <a:r>
              <a:rPr lang="es-ES" sz="4200" dirty="0">
                <a:solidFill>
                  <a:schemeClr val="tx2">
                    <a:lumMod val="75000"/>
                  </a:schemeClr>
                </a:solidFill>
              </a:rPr>
              <a:t>64002	Investigación científica. Costes de </a:t>
            </a:r>
            <a:r>
              <a:rPr lang="es-ES" sz="4200" dirty="0" smtClean="0">
                <a:solidFill>
                  <a:schemeClr val="tx2">
                    <a:lumMod val="75000"/>
                  </a:schemeClr>
                </a:solidFill>
              </a:rPr>
              <a:t>ejecución</a:t>
            </a:r>
          </a:p>
          <a:p>
            <a:r>
              <a:rPr lang="es-ES" sz="4200" dirty="0">
                <a:solidFill>
                  <a:schemeClr val="tx2">
                    <a:lumMod val="75000"/>
                  </a:schemeClr>
                </a:solidFill>
              </a:rPr>
              <a:t>64004	Investigación </a:t>
            </a:r>
            <a:r>
              <a:rPr lang="es-ES" sz="4200" dirty="0" err="1">
                <a:solidFill>
                  <a:schemeClr val="tx2">
                    <a:lumMod val="75000"/>
                  </a:schemeClr>
                </a:solidFill>
              </a:rPr>
              <a:t>Cientifica</a:t>
            </a:r>
            <a:r>
              <a:rPr lang="es-ES" sz="4200" dirty="0">
                <a:solidFill>
                  <a:schemeClr val="tx2">
                    <a:lumMod val="75000"/>
                  </a:schemeClr>
                </a:solidFill>
              </a:rPr>
              <a:t>. Dietas</a:t>
            </a:r>
          </a:p>
          <a:p>
            <a:r>
              <a:rPr lang="es-ES" sz="4200" dirty="0">
                <a:solidFill>
                  <a:schemeClr val="tx2">
                    <a:lumMod val="75000"/>
                  </a:schemeClr>
                </a:solidFill>
              </a:rPr>
              <a:t>64005	Investigación </a:t>
            </a:r>
            <a:r>
              <a:rPr lang="es-ES" sz="4200" dirty="0" err="1">
                <a:solidFill>
                  <a:schemeClr val="tx2">
                    <a:lumMod val="75000"/>
                  </a:schemeClr>
                </a:solidFill>
              </a:rPr>
              <a:t>Cientifica</a:t>
            </a:r>
            <a:r>
              <a:rPr lang="es-ES" sz="4200" dirty="0">
                <a:solidFill>
                  <a:schemeClr val="tx2">
                    <a:lumMod val="75000"/>
                  </a:schemeClr>
                </a:solidFill>
              </a:rPr>
              <a:t>. Otros </a:t>
            </a:r>
            <a:r>
              <a:rPr lang="es-ES" sz="4200" dirty="0" smtClean="0">
                <a:solidFill>
                  <a:schemeClr val="tx2">
                    <a:lumMod val="75000"/>
                  </a:schemeClr>
                </a:solidFill>
              </a:rPr>
              <a:t>gastos</a:t>
            </a:r>
          </a:p>
          <a:p>
            <a:endParaRPr lang="es-ES" sz="42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s-ES" sz="7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6400201</a:t>
            </a:r>
            <a:r>
              <a:rPr lang="es-ES" sz="7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	</a:t>
            </a:r>
            <a:r>
              <a:rPr lang="es-ES" sz="72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Inv.Cient</a:t>
            </a:r>
            <a:r>
              <a:rPr lang="es-ES" sz="7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 </a:t>
            </a:r>
            <a:r>
              <a:rPr lang="es-ES" sz="72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Inventariable</a:t>
            </a:r>
            <a:r>
              <a:rPr lang="es-ES" sz="7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 Informático inferior a 300 euros</a:t>
            </a:r>
          </a:p>
          <a:p>
            <a:r>
              <a:rPr lang="es-ES" sz="7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6400202	</a:t>
            </a:r>
            <a:r>
              <a:rPr lang="es-ES" sz="72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Invest.Científica</a:t>
            </a:r>
            <a:r>
              <a:rPr lang="es-ES" sz="7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 Costes de ejecución. </a:t>
            </a:r>
            <a:r>
              <a:rPr lang="es-ES" sz="72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Inventariable</a:t>
            </a:r>
            <a:endParaRPr lang="es-ES" sz="72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s-ES" sz="7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6400210	Material </a:t>
            </a:r>
            <a:r>
              <a:rPr lang="es-ES" sz="7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bibliográfico </a:t>
            </a:r>
            <a:r>
              <a:rPr lang="es-ES" sz="7200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inventariable</a:t>
            </a:r>
            <a:endParaRPr lang="es-ES" sz="7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es-ES" sz="7200" dirty="0" smtClean="0">
                <a:solidFill>
                  <a:srgbClr val="FF0000"/>
                </a:solidFill>
              </a:rPr>
              <a:t>6400203</a:t>
            </a:r>
            <a:r>
              <a:rPr lang="es-ES" sz="7200" dirty="0">
                <a:solidFill>
                  <a:srgbClr val="FF0000"/>
                </a:solidFill>
              </a:rPr>
              <a:t>	</a:t>
            </a:r>
            <a:r>
              <a:rPr lang="es-ES" sz="7200" dirty="0" err="1">
                <a:solidFill>
                  <a:srgbClr val="FF0000"/>
                </a:solidFill>
              </a:rPr>
              <a:t>Invest.Científica</a:t>
            </a:r>
            <a:r>
              <a:rPr lang="es-ES" sz="7200" dirty="0">
                <a:solidFill>
                  <a:srgbClr val="FF0000"/>
                </a:solidFill>
              </a:rPr>
              <a:t>. Costes de ejecución. Fungible</a:t>
            </a:r>
          </a:p>
          <a:p>
            <a:r>
              <a:rPr lang="es-ES" sz="7200" dirty="0">
                <a:solidFill>
                  <a:schemeClr val="accent3">
                    <a:lumMod val="50000"/>
                  </a:schemeClr>
                </a:solidFill>
              </a:rPr>
              <a:t>6400204	</a:t>
            </a:r>
            <a:r>
              <a:rPr lang="es-ES" sz="7200" dirty="0" err="1">
                <a:solidFill>
                  <a:schemeClr val="accent3">
                    <a:lumMod val="50000"/>
                  </a:schemeClr>
                </a:solidFill>
              </a:rPr>
              <a:t>Invest.Científica</a:t>
            </a:r>
            <a:r>
              <a:rPr lang="es-ES" sz="7200" dirty="0">
                <a:solidFill>
                  <a:schemeClr val="accent3">
                    <a:lumMod val="50000"/>
                  </a:schemeClr>
                </a:solidFill>
              </a:rPr>
              <a:t>. Costes de ejecución. Viajes y dietas</a:t>
            </a:r>
          </a:p>
          <a:p>
            <a:r>
              <a:rPr lang="es-ES" sz="7200" dirty="0" smtClean="0">
                <a:solidFill>
                  <a:schemeClr val="accent3">
                    <a:lumMod val="50000"/>
                  </a:schemeClr>
                </a:solidFill>
              </a:rPr>
              <a:t>6400206</a:t>
            </a:r>
            <a:r>
              <a:rPr lang="es-ES" sz="7200" dirty="0">
                <a:solidFill>
                  <a:schemeClr val="accent3">
                    <a:lumMod val="50000"/>
                  </a:schemeClr>
                </a:solidFill>
              </a:rPr>
              <a:t>	</a:t>
            </a:r>
            <a:r>
              <a:rPr lang="es-ES" sz="7200" dirty="0" err="1">
                <a:solidFill>
                  <a:schemeClr val="accent3">
                    <a:lumMod val="50000"/>
                  </a:schemeClr>
                </a:solidFill>
              </a:rPr>
              <a:t>Inv.Cient</a:t>
            </a:r>
            <a:r>
              <a:rPr lang="es-ES" sz="7200" dirty="0">
                <a:solidFill>
                  <a:schemeClr val="accent3">
                    <a:lumMod val="50000"/>
                  </a:schemeClr>
                </a:solidFill>
              </a:rPr>
              <a:t>. Viajes y dietas. Personal UGR no miembro proyecto</a:t>
            </a:r>
          </a:p>
          <a:p>
            <a:r>
              <a:rPr lang="es-ES" sz="7200" dirty="0">
                <a:solidFill>
                  <a:schemeClr val="accent3">
                    <a:lumMod val="50000"/>
                  </a:schemeClr>
                </a:solidFill>
              </a:rPr>
              <a:t>6400207	</a:t>
            </a:r>
            <a:r>
              <a:rPr lang="es-ES" sz="7200" dirty="0" err="1">
                <a:solidFill>
                  <a:schemeClr val="accent3">
                    <a:lumMod val="50000"/>
                  </a:schemeClr>
                </a:solidFill>
              </a:rPr>
              <a:t>Inv.Cient</a:t>
            </a:r>
            <a:r>
              <a:rPr lang="es-ES" sz="7200" dirty="0">
                <a:solidFill>
                  <a:schemeClr val="accent3">
                    <a:lumMod val="50000"/>
                  </a:schemeClr>
                </a:solidFill>
              </a:rPr>
              <a:t>. Viajes y dietas. Personal externo miembro </a:t>
            </a:r>
            <a:r>
              <a:rPr lang="es-ES" sz="7200" dirty="0" smtClean="0">
                <a:solidFill>
                  <a:schemeClr val="accent3">
                    <a:lumMod val="50000"/>
                  </a:schemeClr>
                </a:solidFill>
              </a:rPr>
              <a:t>proyecto</a:t>
            </a:r>
            <a:endParaRPr lang="es-ES" sz="72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s-ES" sz="7200" dirty="0">
                <a:solidFill>
                  <a:schemeClr val="accent3">
                    <a:lumMod val="50000"/>
                  </a:schemeClr>
                </a:solidFill>
              </a:rPr>
              <a:t>6400208	</a:t>
            </a:r>
            <a:r>
              <a:rPr lang="es-ES" sz="7200" dirty="0" err="1">
                <a:solidFill>
                  <a:schemeClr val="accent3">
                    <a:lumMod val="50000"/>
                  </a:schemeClr>
                </a:solidFill>
              </a:rPr>
              <a:t>Inv.Cient</a:t>
            </a:r>
            <a:r>
              <a:rPr lang="es-ES" sz="7200" dirty="0">
                <a:solidFill>
                  <a:schemeClr val="accent3">
                    <a:lumMod val="50000"/>
                  </a:schemeClr>
                </a:solidFill>
              </a:rPr>
              <a:t>. Viajes y dietas. Personal externo no miembro </a:t>
            </a:r>
            <a:r>
              <a:rPr lang="es-ES" sz="7200" dirty="0" smtClean="0">
                <a:solidFill>
                  <a:schemeClr val="accent3">
                    <a:lumMod val="50000"/>
                  </a:schemeClr>
                </a:solidFill>
              </a:rPr>
              <a:t>proyecto</a:t>
            </a:r>
            <a:endParaRPr lang="es-ES" sz="7200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es-ES" sz="7200" dirty="0">
                <a:solidFill>
                  <a:schemeClr val="accent2">
                    <a:lumMod val="75000"/>
                  </a:schemeClr>
                </a:solidFill>
              </a:rPr>
              <a:t>6400205	</a:t>
            </a:r>
            <a:r>
              <a:rPr lang="es-ES" sz="7200" dirty="0" err="1">
                <a:solidFill>
                  <a:schemeClr val="accent2">
                    <a:lumMod val="75000"/>
                  </a:schemeClr>
                </a:solidFill>
              </a:rPr>
              <a:t>Invest.Científica</a:t>
            </a:r>
            <a:r>
              <a:rPr lang="es-ES" sz="7200" dirty="0">
                <a:solidFill>
                  <a:schemeClr val="accent2">
                    <a:lumMod val="75000"/>
                  </a:schemeClr>
                </a:solidFill>
              </a:rPr>
              <a:t>. Costes de ejecución. Otros varios</a:t>
            </a:r>
          </a:p>
          <a:p>
            <a:r>
              <a:rPr lang="es-ES" sz="7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6400209</a:t>
            </a:r>
            <a:r>
              <a:rPr lang="es-ES" sz="7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	Otros gastos: traducciones, subcontrataciones, reparaciones, </a:t>
            </a:r>
            <a:r>
              <a:rPr lang="es-ES" sz="7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		</a:t>
            </a:r>
            <a:r>
              <a:rPr lang="es-ES" sz="7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consultoria</a:t>
            </a:r>
            <a:r>
              <a:rPr lang="es-ES" sz="7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, análisis y similares</a:t>
            </a:r>
          </a:p>
          <a:p>
            <a:r>
              <a:rPr lang="es-ES" sz="7200" dirty="0" smtClean="0">
                <a:solidFill>
                  <a:schemeClr val="tx2">
                    <a:lumMod val="75000"/>
                  </a:schemeClr>
                </a:solidFill>
              </a:rPr>
              <a:t>6400211</a:t>
            </a:r>
            <a:r>
              <a:rPr lang="es-ES" sz="7200" dirty="0">
                <a:solidFill>
                  <a:schemeClr val="tx2">
                    <a:lumMod val="75000"/>
                  </a:schemeClr>
                </a:solidFill>
              </a:rPr>
              <a:t>	Reparación de material </a:t>
            </a:r>
            <a:r>
              <a:rPr lang="es-ES" sz="7200" dirty="0" err="1">
                <a:solidFill>
                  <a:schemeClr val="tx2">
                    <a:lumMod val="75000"/>
                  </a:schemeClr>
                </a:solidFill>
              </a:rPr>
              <a:t>inventariable</a:t>
            </a:r>
            <a:endParaRPr lang="es-ES" sz="7200" dirty="0">
              <a:solidFill>
                <a:schemeClr val="tx2">
                  <a:lumMod val="75000"/>
                </a:schemeClr>
              </a:solidFill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248943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 smtClean="0">
                <a:solidFill>
                  <a:srgbClr val="C00000"/>
                </a:solidFill>
                <a:latin typeface="Arial Black" pitchFamily="34" charset="0"/>
              </a:rPr>
              <a:t>Proyectos de I+D+I</a:t>
            </a:r>
            <a:endParaRPr lang="es-ES" sz="32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5400" dirty="0" smtClean="0">
                <a:solidFill>
                  <a:schemeClr val="tx2"/>
                </a:solidFill>
              </a:rPr>
              <a:t>Gracias por su atención</a:t>
            </a:r>
          </a:p>
          <a:p>
            <a:r>
              <a:rPr lang="es-ES" dirty="0" smtClean="0">
                <a:solidFill>
                  <a:schemeClr val="tx2"/>
                </a:solidFill>
              </a:rPr>
              <a:t>Contacto</a:t>
            </a:r>
          </a:p>
          <a:p>
            <a:r>
              <a:rPr lang="es-ES" dirty="0" smtClean="0">
                <a:solidFill>
                  <a:schemeClr val="tx2"/>
                </a:solidFill>
              </a:rPr>
              <a:t>Gestores de proyectos</a:t>
            </a:r>
          </a:p>
          <a:p>
            <a:r>
              <a:rPr lang="es-ES" dirty="0" smtClean="0">
                <a:solidFill>
                  <a:schemeClr val="tx2"/>
                </a:solidFill>
              </a:rPr>
              <a:t>Adela Durán (44193)adeladuran@ugr.es</a:t>
            </a:r>
          </a:p>
          <a:p>
            <a:r>
              <a:rPr lang="es-ES" dirty="0" smtClean="0">
                <a:solidFill>
                  <a:schemeClr val="tx2"/>
                </a:solidFill>
              </a:rPr>
              <a:t>Remedios (41288) rbsantaella@ugr.es </a:t>
            </a:r>
          </a:p>
          <a:p>
            <a:r>
              <a:rPr lang="es-ES" dirty="0" smtClean="0">
                <a:solidFill>
                  <a:schemeClr val="tx2"/>
                </a:solidFill>
              </a:rPr>
              <a:t>Teresa (41288) tmolina@ugr.es</a:t>
            </a:r>
            <a:endParaRPr lang="es-ES" dirty="0">
              <a:solidFill>
                <a:schemeClr val="tx2"/>
              </a:solidFill>
            </a:endParaRPr>
          </a:p>
          <a:p>
            <a:r>
              <a:rPr lang="es-ES" dirty="0" smtClean="0">
                <a:solidFill>
                  <a:schemeClr val="tx2"/>
                </a:solidFill>
              </a:rPr>
              <a:t>Marian (41289) marian@ugr.es</a:t>
            </a:r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68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>
                <a:solidFill>
                  <a:srgbClr val="00B050"/>
                </a:solidFill>
                <a:latin typeface="Arial Black" pitchFamily="34" charset="0"/>
              </a:rPr>
              <a:t>PLAZOS</a:t>
            </a:r>
            <a:endParaRPr lang="es-ES" sz="3600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47260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" sz="2100" b="1" dirty="0" smtClean="0">
                <a:solidFill>
                  <a:schemeClr val="accent3">
                    <a:lumMod val="75000"/>
                  </a:schemeClr>
                </a:solidFill>
              </a:rPr>
              <a:t>ALCANCE:</a:t>
            </a:r>
          </a:p>
          <a:p>
            <a:pPr marL="0" indent="0" algn="just">
              <a:buNone/>
            </a:pPr>
            <a:r>
              <a:rPr lang="es-ES" sz="2100" b="1" u="sng" dirty="0">
                <a:solidFill>
                  <a:schemeClr val="accent3">
                    <a:lumMod val="75000"/>
                  </a:schemeClr>
                </a:solidFill>
              </a:rPr>
              <a:t>Informes Finales:</a:t>
            </a:r>
          </a:p>
          <a:p>
            <a:pPr algn="just"/>
            <a:r>
              <a:rPr lang="es-ES" sz="2100" dirty="0" smtClean="0">
                <a:solidFill>
                  <a:schemeClr val="accent3">
                    <a:lumMod val="75000"/>
                  </a:schemeClr>
                </a:solidFill>
              </a:rPr>
              <a:t>Retos </a:t>
            </a:r>
            <a:r>
              <a:rPr lang="es-ES" sz="2100" dirty="0">
                <a:solidFill>
                  <a:schemeClr val="accent3">
                    <a:lumMod val="75000"/>
                  </a:schemeClr>
                </a:solidFill>
              </a:rPr>
              <a:t>y Excelencia 2013 (proyectos con periodo de ejecución 3 </a:t>
            </a:r>
            <a:r>
              <a:rPr lang="es-ES" sz="2100" dirty="0" smtClean="0">
                <a:solidFill>
                  <a:schemeClr val="accent3">
                    <a:lumMod val="75000"/>
                  </a:schemeClr>
                </a:solidFill>
              </a:rPr>
              <a:t>años </a:t>
            </a:r>
            <a:r>
              <a:rPr lang="es-ES" sz="2100" dirty="0">
                <a:solidFill>
                  <a:schemeClr val="accent3">
                    <a:lumMod val="75000"/>
                  </a:schemeClr>
                </a:solidFill>
              </a:rPr>
              <a:t>prorrogados</a:t>
            </a:r>
            <a:r>
              <a:rPr lang="es-ES" sz="2100" dirty="0" smtClean="0">
                <a:solidFill>
                  <a:schemeClr val="accent3">
                    <a:lumMod val="75000"/>
                  </a:schemeClr>
                </a:solidFill>
              </a:rPr>
              <a:t>)</a:t>
            </a:r>
          </a:p>
          <a:p>
            <a:pPr algn="just"/>
            <a:r>
              <a:rPr lang="es-ES" sz="2100" dirty="0">
                <a:solidFill>
                  <a:schemeClr val="accent3">
                    <a:lumMod val="75000"/>
                  </a:schemeClr>
                </a:solidFill>
              </a:rPr>
              <a:t>Retos y Excelencia </a:t>
            </a:r>
            <a:r>
              <a:rPr lang="es-ES" sz="2100" dirty="0" smtClean="0">
                <a:solidFill>
                  <a:schemeClr val="accent3">
                    <a:lumMod val="75000"/>
                  </a:schemeClr>
                </a:solidFill>
              </a:rPr>
              <a:t>201 </a:t>
            </a:r>
            <a:r>
              <a:rPr lang="es-ES" sz="2100" dirty="0">
                <a:solidFill>
                  <a:schemeClr val="accent3">
                    <a:lumMod val="75000"/>
                  </a:schemeClr>
                </a:solidFill>
              </a:rPr>
              <a:t>(proyectos con periodo de ejecución 3 años </a:t>
            </a:r>
            <a:r>
              <a:rPr lang="es-ES" sz="2100" dirty="0" smtClean="0">
                <a:solidFill>
                  <a:schemeClr val="accent3">
                    <a:lumMod val="75000"/>
                  </a:schemeClr>
                </a:solidFill>
              </a:rPr>
              <a:t>NO prorrogados)</a:t>
            </a:r>
          </a:p>
          <a:p>
            <a:pPr algn="just"/>
            <a:r>
              <a:rPr lang="es-ES" sz="2100" dirty="0" smtClean="0">
                <a:solidFill>
                  <a:schemeClr val="accent3">
                    <a:lumMod val="75000"/>
                  </a:schemeClr>
                </a:solidFill>
              </a:rPr>
              <a:t>Redes Excelencia 2014</a:t>
            </a:r>
            <a:endParaRPr lang="es-ES" sz="2100" dirty="0">
              <a:solidFill>
                <a:schemeClr val="accent3">
                  <a:lumMod val="75000"/>
                </a:schemeClr>
              </a:solidFill>
            </a:endParaRPr>
          </a:p>
          <a:p>
            <a:pPr algn="just"/>
            <a:endParaRPr lang="es-ES" sz="2100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es-ES" sz="2100" b="1" u="sng" dirty="0">
                <a:solidFill>
                  <a:schemeClr val="accent3">
                    <a:lumMod val="75000"/>
                  </a:schemeClr>
                </a:solidFill>
              </a:rPr>
              <a:t>Informes de Seguimiento</a:t>
            </a:r>
            <a:r>
              <a:rPr lang="es-ES" sz="2100" b="1" dirty="0">
                <a:solidFill>
                  <a:schemeClr val="accent3">
                    <a:lumMod val="75000"/>
                  </a:schemeClr>
                </a:solidFill>
              </a:rPr>
              <a:t>: </a:t>
            </a:r>
          </a:p>
          <a:p>
            <a:pPr algn="just"/>
            <a:r>
              <a:rPr lang="es-ES" sz="2100" dirty="0" smtClean="0">
                <a:solidFill>
                  <a:schemeClr val="accent3">
                    <a:lumMod val="75000"/>
                  </a:schemeClr>
                </a:solidFill>
              </a:rPr>
              <a:t>Retos </a:t>
            </a:r>
            <a:r>
              <a:rPr lang="es-ES" sz="2100" dirty="0">
                <a:solidFill>
                  <a:schemeClr val="accent3">
                    <a:lumMod val="75000"/>
                  </a:schemeClr>
                </a:solidFill>
              </a:rPr>
              <a:t>y Excelencia </a:t>
            </a:r>
            <a:r>
              <a:rPr lang="es-ES" sz="2100" dirty="0" smtClean="0">
                <a:solidFill>
                  <a:schemeClr val="accent3">
                    <a:lumMod val="75000"/>
                  </a:schemeClr>
                </a:solidFill>
              </a:rPr>
              <a:t>2015 </a:t>
            </a:r>
            <a:r>
              <a:rPr lang="es-ES" sz="2100" dirty="0">
                <a:solidFill>
                  <a:schemeClr val="accent3">
                    <a:lumMod val="75000"/>
                  </a:schemeClr>
                </a:solidFill>
              </a:rPr>
              <a:t>( proyectos con periodo de ejecución 4 años)</a:t>
            </a:r>
          </a:p>
          <a:p>
            <a:pPr marL="0" indent="0" algn="just">
              <a:buNone/>
            </a:pPr>
            <a:endParaRPr lang="es-ES" sz="21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es-ES" sz="2100" b="1" dirty="0" smtClean="0">
                <a:solidFill>
                  <a:schemeClr val="accent3">
                    <a:lumMod val="75000"/>
                  </a:schemeClr>
                </a:solidFill>
              </a:rPr>
              <a:t>PLAZOS</a:t>
            </a:r>
            <a:r>
              <a:rPr lang="es-ES" sz="2100" dirty="0" smtClean="0">
                <a:solidFill>
                  <a:schemeClr val="accent3">
                    <a:lumMod val="75000"/>
                  </a:schemeClr>
                </a:solidFill>
              </a:rPr>
              <a:t>: Hasta el  de  02 de abril</a:t>
            </a:r>
          </a:p>
          <a:p>
            <a:pPr marL="0" indent="0" algn="just">
              <a:buNone/>
            </a:pPr>
            <a:r>
              <a:rPr lang="es-ES" sz="2100" b="1" dirty="0" smtClean="0">
                <a:solidFill>
                  <a:schemeClr val="accent3">
                    <a:lumMod val="75000"/>
                  </a:schemeClr>
                </a:solidFill>
              </a:rPr>
              <a:t>PLAZO INTERNO UGR: 23/03/2017</a:t>
            </a:r>
          </a:p>
          <a:p>
            <a:pPr marL="0" indent="0" algn="just">
              <a:buNone/>
            </a:pPr>
            <a:r>
              <a:rPr lang="es-ES" sz="2100" dirty="0" smtClean="0">
                <a:solidFill>
                  <a:schemeClr val="accent3">
                    <a:lumMod val="75000"/>
                  </a:schemeClr>
                </a:solidFill>
              </a:rPr>
              <a:t>Se han enviado mails personalizados a cada IP</a:t>
            </a:r>
            <a:endParaRPr lang="es-ES" sz="21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868144" y="6261750"/>
            <a:ext cx="26642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b="1" dirty="0" smtClean="0">
                <a:solidFill>
                  <a:srgbClr val="00B050"/>
                </a:solidFill>
              </a:rPr>
              <a:t>PLAZOS</a:t>
            </a:r>
            <a:endParaRPr lang="es-ES" sz="1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91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1" indent="-342900" algn="ctr"/>
            <a:r>
              <a:rPr lang="es-ES" altLang="es-ES" dirty="0" smtClean="0">
                <a:solidFill>
                  <a:srgbClr val="000000"/>
                </a:solidFill>
              </a:rPr>
              <a:t/>
            </a:r>
            <a:br>
              <a:rPr lang="es-ES" altLang="es-ES" dirty="0" smtClean="0">
                <a:solidFill>
                  <a:srgbClr val="000000"/>
                </a:solidFill>
              </a:rPr>
            </a:br>
            <a:r>
              <a:rPr lang="es-ES" sz="3200" dirty="0" smtClean="0">
                <a:solidFill>
                  <a:srgbClr val="00B0F0"/>
                </a:solidFill>
                <a:latin typeface="Arial Black" pitchFamily="34" charset="0"/>
              </a:rPr>
              <a:t>LA IMPORTANCIA DE LOS INFORMES DE SEGUIMIENTO CIENTÍFICO-TECNICO EN PROYECTOS DEL PLAN ESTATAL</a:t>
            </a:r>
            <a:endParaRPr lang="es-ES" sz="3200" dirty="0">
              <a:solidFill>
                <a:srgbClr val="00B0F0"/>
              </a:solidFill>
              <a:latin typeface="Arial Black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916832"/>
            <a:ext cx="8291264" cy="4392487"/>
          </a:xfrm>
        </p:spPr>
        <p:txBody>
          <a:bodyPr>
            <a:normAutofit/>
          </a:bodyPr>
          <a:lstStyle/>
          <a:p>
            <a:pPr marL="342900" lvl="1" indent="-342900" algn="just"/>
            <a:r>
              <a:rPr lang="es-ES" altLang="es-ES" sz="2000" dirty="0" smtClean="0">
                <a:solidFill>
                  <a:schemeClr val="tx2">
                    <a:lumMod val="75000"/>
                  </a:schemeClr>
                </a:solidFill>
              </a:rPr>
              <a:t>No es necesario ajustarse </a:t>
            </a:r>
            <a:r>
              <a:rPr lang="es-ES" altLang="es-ES" sz="2000" b="1" dirty="0" smtClean="0">
                <a:solidFill>
                  <a:schemeClr val="tx2">
                    <a:lumMod val="75000"/>
                  </a:schemeClr>
                </a:solidFill>
              </a:rPr>
              <a:t>estrictamente </a:t>
            </a:r>
            <a:r>
              <a:rPr lang="es-ES" altLang="es-ES" sz="2000" dirty="0" smtClean="0">
                <a:solidFill>
                  <a:schemeClr val="tx2">
                    <a:lumMod val="75000"/>
                  </a:schemeClr>
                </a:solidFill>
              </a:rPr>
              <a:t>al presupuesto</a:t>
            </a:r>
          </a:p>
          <a:p>
            <a:pPr marL="342900" lvl="1" indent="-342900" algn="just"/>
            <a:r>
              <a:rPr lang="es-ES" altLang="es-ES" sz="2000" dirty="0" smtClean="0">
                <a:solidFill>
                  <a:schemeClr val="tx2">
                    <a:lumMod val="75000"/>
                  </a:schemeClr>
                </a:solidFill>
              </a:rPr>
              <a:t>Se </a:t>
            </a:r>
            <a:r>
              <a:rPr lang="es-ES" altLang="es-ES" sz="2000" dirty="0">
                <a:solidFill>
                  <a:schemeClr val="tx2">
                    <a:lumMod val="75000"/>
                  </a:schemeClr>
                </a:solidFill>
              </a:rPr>
              <a:t>aumenta la </a:t>
            </a:r>
            <a:r>
              <a:rPr lang="es-ES" altLang="es-ES" sz="2000" b="1" dirty="0">
                <a:solidFill>
                  <a:schemeClr val="tx2">
                    <a:lumMod val="75000"/>
                  </a:schemeClr>
                </a:solidFill>
              </a:rPr>
              <a:t>flexibilidad</a:t>
            </a:r>
            <a:r>
              <a:rPr lang="es-ES" altLang="es-ES" sz="2000" dirty="0">
                <a:solidFill>
                  <a:schemeClr val="tx2">
                    <a:lumMod val="75000"/>
                  </a:schemeClr>
                </a:solidFill>
              </a:rPr>
              <a:t> para la realización de </a:t>
            </a:r>
            <a:r>
              <a:rPr lang="es-ES" altLang="es-ES" sz="2000" b="1" dirty="0">
                <a:solidFill>
                  <a:schemeClr val="tx2">
                    <a:lumMod val="75000"/>
                  </a:schemeClr>
                </a:solidFill>
              </a:rPr>
              <a:t>cambios en el presupuesto de gastos</a:t>
            </a:r>
            <a:r>
              <a:rPr lang="es-ES" altLang="es-ES" sz="2000" dirty="0">
                <a:solidFill>
                  <a:schemeClr val="tx2">
                    <a:lumMod val="75000"/>
                  </a:schemeClr>
                </a:solidFill>
              </a:rPr>
              <a:t>,  o de realizar </a:t>
            </a:r>
            <a:r>
              <a:rPr lang="es-ES" altLang="es-ES" sz="2000" b="1" dirty="0">
                <a:solidFill>
                  <a:schemeClr val="tx2">
                    <a:lumMod val="75000"/>
                  </a:schemeClr>
                </a:solidFill>
              </a:rPr>
              <a:t>gastos no previstos</a:t>
            </a:r>
            <a:r>
              <a:rPr lang="es-ES" altLang="es-ES" sz="2000" dirty="0">
                <a:solidFill>
                  <a:schemeClr val="tx2">
                    <a:lumMod val="75000"/>
                  </a:schemeClr>
                </a:solidFill>
              </a:rPr>
              <a:t>, incluido la contratación de personal </a:t>
            </a:r>
            <a:r>
              <a:rPr lang="es-ES" altLang="es-ES" sz="2000" b="1" dirty="0">
                <a:solidFill>
                  <a:schemeClr val="tx2">
                    <a:lumMod val="75000"/>
                  </a:schemeClr>
                </a:solidFill>
              </a:rPr>
              <a:t>sin necesidad de autorización previa</a:t>
            </a:r>
            <a:r>
              <a:rPr lang="es-ES" altLang="es-ES" sz="2000" dirty="0">
                <a:solidFill>
                  <a:schemeClr val="tx2">
                    <a:lumMod val="75000"/>
                  </a:schemeClr>
                </a:solidFill>
              </a:rPr>
              <a:t> por el MINECO.</a:t>
            </a:r>
          </a:p>
          <a:p>
            <a:pPr marL="342900" lvl="1" indent="-342900" algn="just"/>
            <a:r>
              <a:rPr lang="es-ES" altLang="es-ES" sz="2000" dirty="0" smtClean="0">
                <a:solidFill>
                  <a:schemeClr val="tx2">
                    <a:lumMod val="75000"/>
                  </a:schemeClr>
                </a:solidFill>
              </a:rPr>
              <a:t>En </a:t>
            </a:r>
            <a:r>
              <a:rPr lang="es-ES" altLang="es-ES" sz="2000" b="1" dirty="0">
                <a:solidFill>
                  <a:schemeClr val="tx2">
                    <a:lumMod val="75000"/>
                  </a:schemeClr>
                </a:solidFill>
              </a:rPr>
              <a:t>contrapartida</a:t>
            </a:r>
            <a:r>
              <a:rPr lang="es-ES" altLang="es-ES" sz="2000" dirty="0">
                <a:solidFill>
                  <a:schemeClr val="tx2">
                    <a:lumMod val="75000"/>
                  </a:schemeClr>
                </a:solidFill>
              </a:rPr>
              <a:t>, se requiere </a:t>
            </a:r>
            <a:r>
              <a:rPr lang="es-ES" altLang="es-ES" sz="2000" b="1" dirty="0">
                <a:solidFill>
                  <a:schemeClr val="tx2">
                    <a:lumMod val="75000"/>
                  </a:schemeClr>
                </a:solidFill>
              </a:rPr>
              <a:t>justificar y motivar </a:t>
            </a:r>
            <a:r>
              <a:rPr lang="es-ES" altLang="es-ES" sz="2000" dirty="0">
                <a:solidFill>
                  <a:schemeClr val="tx2">
                    <a:lumMod val="75000"/>
                  </a:schemeClr>
                </a:solidFill>
              </a:rPr>
              <a:t>adecuadamente las actividades y los cambios realizados para su convalidación. </a:t>
            </a:r>
            <a:r>
              <a:rPr lang="es-ES" altLang="es-ES" sz="2000" b="1" dirty="0">
                <a:solidFill>
                  <a:schemeClr val="tx2">
                    <a:lumMod val="75000"/>
                  </a:schemeClr>
                </a:solidFill>
              </a:rPr>
              <a:t>Si no se incluyen en los informes los gastos no son elegibles</a:t>
            </a:r>
            <a:r>
              <a:rPr lang="es-ES" altLang="es-ES" sz="2000" b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marL="342900" lvl="1" indent="-342900" algn="just"/>
            <a:r>
              <a:rPr lang="es-ES" altLang="es-ES" sz="2000" b="1" dirty="0" smtClean="0">
                <a:solidFill>
                  <a:schemeClr val="tx2">
                    <a:lumMod val="75000"/>
                  </a:schemeClr>
                </a:solidFill>
              </a:rPr>
              <a:t>Una correcta justificación </a:t>
            </a:r>
            <a:r>
              <a:rPr lang="es-ES" altLang="es-ES" sz="2000" dirty="0" smtClean="0">
                <a:solidFill>
                  <a:schemeClr val="tx2">
                    <a:lumMod val="75000"/>
                  </a:schemeClr>
                </a:solidFill>
              </a:rPr>
              <a:t> nos evitará muchas horas posteriores buscando información para presentar alegaciones .</a:t>
            </a:r>
          </a:p>
          <a:p>
            <a:pPr marL="342900" lvl="1" indent="-342900" algn="just"/>
            <a:r>
              <a:rPr lang="es-ES" altLang="es-ES" sz="2000" b="1" dirty="0" smtClean="0">
                <a:solidFill>
                  <a:schemeClr val="tx2">
                    <a:lumMod val="75000"/>
                  </a:schemeClr>
                </a:solidFill>
              </a:rPr>
              <a:t>Son tan importantes, que en el caso de los INTERMEDIOS pueden paralizar el ingreso de la siguiente anualidad</a:t>
            </a:r>
            <a:endParaRPr lang="es-ES" altLang="es-ES" sz="2000" b="1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endParaRPr lang="es-ES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821138" y="6447819"/>
            <a:ext cx="36724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b="1" dirty="0" smtClean="0">
                <a:solidFill>
                  <a:srgbClr val="00B0F0"/>
                </a:solidFill>
              </a:rPr>
              <a:t>IMPORTANCIA DE LOS INFORMES</a:t>
            </a:r>
            <a:endParaRPr lang="es-ES" sz="12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02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7 Marcador de contenido" descr="Recorte de pantall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140968"/>
            <a:ext cx="8496944" cy="3312368"/>
          </a:xfrm>
        </p:spPr>
      </p:pic>
      <p:pic>
        <p:nvPicPr>
          <p:cNvPr id="9" name="8 Imagen" descr="Recorte de pantalla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476673"/>
            <a:ext cx="3528392" cy="2664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40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81016" y="332656"/>
            <a:ext cx="8229600" cy="1143000"/>
          </a:xfrm>
        </p:spPr>
        <p:txBody>
          <a:bodyPr>
            <a:normAutofit/>
          </a:bodyPr>
          <a:lstStyle/>
          <a:p>
            <a:r>
              <a:rPr lang="es-ES" sz="32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MODELOS DE INFORMES</a:t>
            </a:r>
            <a:endParaRPr lang="es-ES" sz="3200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33384" y="1916833"/>
            <a:ext cx="8229600" cy="3024335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es-ES" dirty="0" smtClean="0">
                <a:solidFill>
                  <a:schemeClr val="accent2"/>
                </a:solidFill>
              </a:rPr>
              <a:t>-Modelos de informes</a:t>
            </a:r>
          </a:p>
          <a:p>
            <a:pPr marL="400050" lvl="1" indent="0">
              <a:buNone/>
            </a:pPr>
            <a:r>
              <a:rPr lang="es-ES" dirty="0">
                <a:solidFill>
                  <a:schemeClr val="tx2">
                    <a:lumMod val="75000"/>
                  </a:schemeClr>
                </a:solidFill>
              </a:rPr>
              <a:t>http://www.idi.mineco.gob.es/portal/site/MICINN/menuitem.898bcbf35a940b9b31299810223041a0/?vgnextoid=f3dac2e1a8be0210VgnVCM1000001034e20aRCRD</a:t>
            </a:r>
          </a:p>
          <a:p>
            <a:pPr marL="400050" lvl="1" indent="0">
              <a:buNone/>
            </a:pPr>
            <a:r>
              <a:rPr lang="es-ES" dirty="0" smtClean="0">
                <a:solidFill>
                  <a:srgbClr val="C00000"/>
                </a:solidFill>
              </a:rPr>
              <a:t>-Enviados a los </a:t>
            </a:r>
            <a:r>
              <a:rPr lang="es-ES" dirty="0" err="1" smtClean="0">
                <a:solidFill>
                  <a:srgbClr val="C00000"/>
                </a:solidFill>
              </a:rPr>
              <a:t>Ips</a:t>
            </a:r>
            <a:r>
              <a:rPr lang="es-ES" dirty="0" smtClean="0">
                <a:solidFill>
                  <a:srgbClr val="C00000"/>
                </a:solidFill>
              </a:rPr>
              <a:t>. Logotipo AEI </a:t>
            </a:r>
          </a:p>
          <a:p>
            <a:pPr marL="400050" lvl="1" indent="0">
              <a:buNone/>
            </a:pPr>
            <a:endParaRPr lang="es-ES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5" name="4 Imagen" descr="Recorte de pantall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8184" y="3424237"/>
            <a:ext cx="47632" cy="9526"/>
          </a:xfrm>
          <a:prstGeom prst="rect">
            <a:avLst/>
          </a:prstGeom>
        </p:spPr>
      </p:pic>
      <p:sp>
        <p:nvSpPr>
          <p:cNvPr id="4" name="3 CuadroTexto"/>
          <p:cNvSpPr txBox="1"/>
          <p:nvPr/>
        </p:nvSpPr>
        <p:spPr>
          <a:xfrm>
            <a:off x="5531296" y="6237312"/>
            <a:ext cx="31683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tx2"/>
                </a:solidFill>
              </a:rPr>
              <a:t>INFORMES Y JUSTIWEB</a:t>
            </a:r>
            <a:endParaRPr lang="es-ES" sz="1200" dirty="0">
              <a:solidFill>
                <a:schemeClr val="tx2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7873" y="3933056"/>
            <a:ext cx="2771775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3137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124744"/>
            <a:ext cx="7200800" cy="439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915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SUBIDA AL JUSTIWEB</a:t>
            </a:r>
            <a:endParaRPr lang="es-ES" sz="3200" dirty="0">
              <a:solidFill>
                <a:schemeClr val="accent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0050" lvl="1" indent="0">
              <a:buNone/>
            </a:pPr>
            <a:r>
              <a:rPr lang="es-ES" sz="2400" dirty="0">
                <a:solidFill>
                  <a:schemeClr val="accent2"/>
                </a:solidFill>
                <a:hlinkClick r:id="rId2"/>
              </a:rPr>
              <a:t>https://sede.micinn.gob.es/justificaciones</a:t>
            </a:r>
            <a:r>
              <a:rPr lang="es-ES" sz="2400" dirty="0" smtClean="0">
                <a:solidFill>
                  <a:schemeClr val="accent2"/>
                </a:solidFill>
                <a:hlinkClick r:id="rId2"/>
              </a:rPr>
              <a:t>/</a:t>
            </a:r>
            <a:endParaRPr lang="es-ES" sz="2400" dirty="0" smtClean="0">
              <a:solidFill>
                <a:schemeClr val="accent2"/>
              </a:solidFill>
            </a:endParaRPr>
          </a:p>
          <a:p>
            <a:pPr marL="400050" lvl="1" indent="0">
              <a:buNone/>
            </a:pPr>
            <a:r>
              <a:rPr lang="es-ES" b="1" dirty="0" smtClean="0">
                <a:solidFill>
                  <a:schemeClr val="accent2"/>
                </a:solidFill>
              </a:rPr>
              <a:t>Usuario y Clave iguales que los de Facilita</a:t>
            </a:r>
          </a:p>
          <a:p>
            <a:pPr marL="400050" lvl="1" indent="0">
              <a:buNone/>
            </a:pPr>
            <a:r>
              <a:rPr lang="es-ES" b="1" dirty="0" smtClean="0">
                <a:solidFill>
                  <a:schemeClr val="accent2"/>
                </a:solidFill>
              </a:rPr>
              <a:t>En Documentos y Preguntas-Documentos </a:t>
            </a:r>
            <a:r>
              <a:rPr lang="es-ES" sz="1600" dirty="0" smtClean="0">
                <a:solidFill>
                  <a:schemeClr val="accent2"/>
                </a:solidFill>
              </a:rPr>
              <a:t>( Ojo: no da justificante de la subida del archivo)</a:t>
            </a:r>
          </a:p>
          <a:p>
            <a:pPr marL="400050" lvl="1" indent="0">
              <a:buNone/>
            </a:pPr>
            <a:r>
              <a:rPr lang="es-ES" b="1" dirty="0" smtClean="0">
                <a:solidFill>
                  <a:schemeClr val="accent2"/>
                </a:solidFill>
              </a:rPr>
              <a:t>IMPORTANTE: CONTESTAR LAS PREGUNTAS</a:t>
            </a:r>
          </a:p>
          <a:p>
            <a:pPr marL="400050" lvl="1" indent="0">
              <a:buNone/>
            </a:pPr>
            <a:endParaRPr lang="es-ES" dirty="0">
              <a:solidFill>
                <a:srgbClr val="00206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861048"/>
            <a:ext cx="7848872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448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16632"/>
            <a:ext cx="7128792" cy="6624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Flecha a la derecha con muesca"/>
          <p:cNvSpPr/>
          <p:nvPr/>
        </p:nvSpPr>
        <p:spPr>
          <a:xfrm>
            <a:off x="2711694" y="450380"/>
            <a:ext cx="978408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903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1163</TotalTime>
  <Words>1156</Words>
  <Application>Microsoft Office PowerPoint</Application>
  <PresentationFormat>Presentación en pantalla (4:3)</PresentationFormat>
  <Paragraphs>151</Paragraphs>
  <Slides>21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Tema de Office</vt:lpstr>
      <vt:lpstr>Vicerrectorado de Investigación y Transferencia</vt:lpstr>
      <vt:lpstr>CONTENIDOS</vt:lpstr>
      <vt:lpstr>PLAZOS</vt:lpstr>
      <vt:lpstr> LA IMPORTANCIA DE LOS INFORMES DE SEGUIMIENTO CIENTÍFICO-TECNICO EN PROYECTOS DEL PLAN ESTATAL</vt:lpstr>
      <vt:lpstr>Presentación de PowerPoint</vt:lpstr>
      <vt:lpstr>MODELOS DE INFORMES</vt:lpstr>
      <vt:lpstr>Presentación de PowerPoint</vt:lpstr>
      <vt:lpstr>SUBIDA AL JUSTIWEB</vt:lpstr>
      <vt:lpstr>Presentación de PowerPoint</vt:lpstr>
      <vt:lpstr>    PRINCIPALES CAUSAS DE REINTEGRO  (QUE PODRÍAN SOLUCIONARSE CON UNA JUSTIFICACIÓN ADECUADA EN EL  INFORME CIENTÍFICO )  </vt:lpstr>
      <vt:lpstr>   1-GASTOS ACUMULADOS AL FINAL DEL PROYECTO.  </vt:lpstr>
      <vt:lpstr> 2-JUSTIFICACION DE GASTOS NO INCLUIDOS EN EL PRESUPUESTO INICIAL </vt:lpstr>
      <vt:lpstr> 3-NO INCLUSIÓN EN LA MEMORIA DE TODO EL PERSONAL QUE HAYA CAUSADO GASTO  </vt:lpstr>
      <vt:lpstr>  4-GAST0S NO CONTEMPLADOS EN LAS INSTRUCCIONES DE EJECUCION Y JUSTIFICACION DE LA CONVOCATORIA </vt:lpstr>
      <vt:lpstr> 5-PAGOS A UN MISMO PROVEEDOR POR ENCIMA DE 18.000  EUROS </vt:lpstr>
      <vt:lpstr> DECLARACIONES A REALIZAR</vt:lpstr>
      <vt:lpstr> </vt:lpstr>
      <vt:lpstr>Presentación de PowerPoint</vt:lpstr>
      <vt:lpstr>e-Proyecta</vt:lpstr>
      <vt:lpstr>APLICACIONES PRESUPUESTARIAS E-PROYECTA</vt:lpstr>
      <vt:lpstr>Proyectos de I+D+I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PAUTAS</dc:title>
  <dc:creator>Univerisidad de Granada</dc:creator>
  <cp:lastModifiedBy>Univerisidad de Granada</cp:lastModifiedBy>
  <cp:revision>163</cp:revision>
  <cp:lastPrinted>2018-03-05T10:42:55Z</cp:lastPrinted>
  <dcterms:created xsi:type="dcterms:W3CDTF">2015-06-08T07:24:30Z</dcterms:created>
  <dcterms:modified xsi:type="dcterms:W3CDTF">2018-03-05T10:43:21Z</dcterms:modified>
</cp:coreProperties>
</file>